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hyperlink" Target="https://gamma.app" TargetMode="Externa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p:spPr>
      </p:sp>
      <p:sp>
        <p:nvSpPr>
          <p:cNvPr id="3" name="Shape 1"/>
          <p:cNvSpPr/>
          <p:nvPr/>
        </p:nvSpPr>
        <p:spPr>
          <a:xfrm>
            <a:off x="0" y="0"/>
            <a:ext cx="14630400" cy="8229600"/>
          </a:xfrm>
          <a:prstGeom prst="rect">
            <a:avLst/>
          </a:prstGeom>
          <a:solidFill>
            <a:srgbClr val="202733"/>
          </a:solidFill>
        </p:spPr>
      </p:sp>
      <p:pic>
        <p:nvPicPr>
          <p:cNvPr id="4" name="Image 0" descr="preencoded.png"/>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858441"/>
            <a:ext cx="7477601" cy="2874645"/>
          </a:xfrm>
          <a:prstGeom prst="rect">
            <a:avLst/>
          </a:prstGeom>
          <a:noFill/>
        </p:spPr>
        <p:txBody>
          <a:bodyPr wrap="square" rtlCol="0" anchor="t"/>
          <a:lstStyle/>
          <a:p>
            <a:pPr marL="0" indent="0">
              <a:lnSpc>
                <a:spcPts val="7545"/>
              </a:lnSpc>
              <a:buNone/>
            </a:pPr>
            <a:r>
              <a:rPr lang="en-US" sz="4000" dirty="0">
                <a:solidFill>
                  <a:srgbClr val="60A9FF"/>
                </a:solidFill>
                <a:latin typeface="Roboto Slab" pitchFamily="34" charset="0"/>
                <a:ea typeface="Roboto Slab" pitchFamily="34" charset="-122"/>
                <a:cs typeface="Roboto Slab" pitchFamily="34" charset="-120"/>
              </a:rPr>
              <a:t>Bridging the Digital Divide: Challenges and</a:t>
            </a:r>
            <a:r>
              <a:rPr lang="en-US" sz="6035" dirty="0">
                <a:solidFill>
                  <a:srgbClr val="60A9FF"/>
                </a:solidFill>
                <a:latin typeface="Roboto Slab" pitchFamily="34" charset="0"/>
                <a:ea typeface="Roboto Slab" pitchFamily="34" charset="-122"/>
                <a:cs typeface="Roboto Slab" pitchFamily="34" charset="-120"/>
              </a:rPr>
              <a:t> </a:t>
            </a:r>
            <a:r>
              <a:rPr lang="en-US" sz="4000" dirty="0">
                <a:solidFill>
                  <a:srgbClr val="60A9FF"/>
                </a:solidFill>
                <a:latin typeface="Roboto Slab" pitchFamily="34" charset="0"/>
                <a:ea typeface="Roboto Slab" pitchFamily="34" charset="-122"/>
                <a:cs typeface="Roboto Slab" pitchFamily="34" charset="-120"/>
              </a:rPr>
              <a:t>Solutions</a:t>
            </a:r>
            <a:endParaRPr lang="en-US" sz="4000" dirty="0"/>
          </a:p>
        </p:txBody>
      </p:sp>
      <p:sp>
        <p:nvSpPr>
          <p:cNvPr id="6" name="Text 3"/>
          <p:cNvSpPr/>
          <p:nvPr/>
        </p:nvSpPr>
        <p:spPr>
          <a:xfrm>
            <a:off x="833199" y="4066342"/>
            <a:ext cx="7477601" cy="2666048"/>
          </a:xfrm>
          <a:prstGeom prst="rect">
            <a:avLst/>
          </a:prstGeom>
          <a:noFill/>
        </p:spPr>
        <p:txBody>
          <a:bodyPr wrap="square" rtlCol="0" anchor="t"/>
          <a:lstStyle/>
          <a:p>
            <a:pPr marL="0" indent="0">
              <a:lnSpc>
                <a:spcPts val="2625"/>
              </a:lnSpc>
              <a:buNone/>
            </a:pPr>
            <a:r>
              <a:rPr lang="en-US" sz="1750" dirty="0">
                <a:solidFill>
                  <a:srgbClr val="D6E5EF"/>
                </a:solidFill>
                <a:latin typeface="Roboto" pitchFamily="34" charset="0"/>
                <a:ea typeface="Roboto" pitchFamily="34" charset="-122"/>
                <a:cs typeface="Roboto" pitchFamily="34" charset="-120"/>
              </a:rPr>
              <a:t>In today's increasingly digital world, the issue of the "digital divide" has become a pressing concern. The digital divide refers to the gap between individuals who have access to modern information and communication technologies, and those who do not. This division has far-reaching implications, impacting education, economic opportunities, and social inclusion. Through this comprehensive presentation, we will explore the challenges posed by the digital divide and propose innovative solutions to bridge this critical gap.</a:t>
            </a:r>
            <a:endParaRPr lang="en-US" sz="1750" dirty="0"/>
          </a:p>
        </p:txBody>
      </p:sp>
      <p:sp>
        <p:nvSpPr>
          <p:cNvPr id="9" name="Text 6"/>
          <p:cNvSpPr/>
          <p:nvPr/>
        </p:nvSpPr>
        <p:spPr>
          <a:xfrm>
            <a:off x="1299686" y="6982301"/>
            <a:ext cx="1645325" cy="388858"/>
          </a:xfrm>
          <a:prstGeom prst="rect">
            <a:avLst/>
          </a:prstGeom>
          <a:noFill/>
        </p:spPr>
        <p:txBody>
          <a:bodyPr wrap="none" rtlCol="0" anchor="t"/>
          <a:lstStyle/>
          <a:p>
            <a:pPr marL="0" indent="0" algn="l">
              <a:lnSpc>
                <a:spcPts val="3060"/>
              </a:lnSpc>
              <a:buNone/>
            </a:pPr>
            <a:endParaRPr lang="en-US" sz="2185"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p:spPr>
      </p:sp>
      <p:sp>
        <p:nvSpPr>
          <p:cNvPr id="3" name="Shape 1"/>
          <p:cNvSpPr/>
          <p:nvPr/>
        </p:nvSpPr>
        <p:spPr>
          <a:xfrm>
            <a:off x="0" y="0"/>
            <a:ext cx="14630400" cy="8229600"/>
          </a:xfrm>
          <a:prstGeom prst="rect">
            <a:avLst/>
          </a:prstGeom>
          <a:solidFill>
            <a:srgbClr val="202733"/>
          </a:solidFill>
        </p:spPr>
      </p:sp>
      <p:pic>
        <p:nvPicPr>
          <p:cNvPr id="4"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02733">
              <a:alpha val="80000"/>
            </a:srgbClr>
          </a:solidFill>
        </p:spPr>
      </p:sp>
      <p:sp>
        <p:nvSpPr>
          <p:cNvPr id="6" name="Text 3"/>
          <p:cNvSpPr/>
          <p:nvPr/>
        </p:nvSpPr>
        <p:spPr>
          <a:xfrm>
            <a:off x="2037993" y="2601158"/>
            <a:ext cx="7274243" cy="694373"/>
          </a:xfrm>
          <a:prstGeom prst="rect">
            <a:avLst/>
          </a:prstGeom>
          <a:noFill/>
        </p:spPr>
        <p:txBody>
          <a:bodyPr wrap="none" rtlCol="0" anchor="t"/>
          <a:lstStyle/>
          <a:p>
            <a:pPr marL="0" indent="0">
              <a:lnSpc>
                <a:spcPts val="5470"/>
              </a:lnSpc>
              <a:buNone/>
            </a:pPr>
            <a:r>
              <a:rPr lang="en-US" sz="4375" dirty="0">
                <a:solidFill>
                  <a:srgbClr val="60A9FF"/>
                </a:solidFill>
                <a:latin typeface="Roboto Slab" pitchFamily="34" charset="0"/>
                <a:ea typeface="Roboto Slab" pitchFamily="34" charset="-122"/>
                <a:cs typeface="Roboto Slab" pitchFamily="34" charset="-120"/>
              </a:rPr>
              <a:t>Conclusion: A Call to Action</a:t>
            </a:r>
            <a:endParaRPr lang="en-US" sz="4375" dirty="0"/>
          </a:p>
        </p:txBody>
      </p:sp>
      <p:sp>
        <p:nvSpPr>
          <p:cNvPr id="7" name="Text 4"/>
          <p:cNvSpPr/>
          <p:nvPr/>
        </p:nvSpPr>
        <p:spPr>
          <a:xfrm>
            <a:off x="2037993" y="3628787"/>
            <a:ext cx="10554414" cy="1999536"/>
          </a:xfrm>
          <a:prstGeom prst="rect">
            <a:avLst/>
          </a:prstGeom>
          <a:noFill/>
        </p:spPr>
        <p:txBody>
          <a:bodyPr wrap="square" rtlCol="0" anchor="t"/>
          <a:lstStyle/>
          <a:p>
            <a:pPr marL="0" indent="0">
              <a:lnSpc>
                <a:spcPts val="2625"/>
              </a:lnSpc>
              <a:buNone/>
            </a:pPr>
            <a:r>
              <a:rPr lang="en-US" sz="1750" dirty="0">
                <a:solidFill>
                  <a:srgbClr val="D6E5EF"/>
                </a:solidFill>
                <a:latin typeface="Roboto" pitchFamily="34" charset="0"/>
                <a:ea typeface="Roboto" pitchFamily="34" charset="-122"/>
                <a:cs typeface="Roboto" pitchFamily="34" charset="-120"/>
              </a:rPr>
              <a:t>Addressing the digital divide is a multifaceted challenge that requires a collaborative approach involving governments, private sector, civil society, and local communities. By developing robust technological infrastructure, implementing comprehensive digital literacy programs, and enacting supportive policies, we can create a more equitable and inclusive digital society where everyone has the opportunity to thrive in the modern, technology-driven world. This is a call to action for all stakeholders to come together and work towards bridging the digital divide, ensuring that no one is left behind in the digital age.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p:spPr>
      </p:sp>
      <p:sp>
        <p:nvSpPr>
          <p:cNvPr id="3" name="Shape 1"/>
          <p:cNvSpPr/>
          <p:nvPr/>
        </p:nvSpPr>
        <p:spPr>
          <a:xfrm>
            <a:off x="0" y="0"/>
            <a:ext cx="14630400" cy="8229600"/>
          </a:xfrm>
          <a:prstGeom prst="rect">
            <a:avLst/>
          </a:prstGeom>
          <a:solidFill>
            <a:srgbClr val="202733"/>
          </a:solidFill>
        </p:spPr>
      </p:sp>
      <p:pic>
        <p:nvPicPr>
          <p:cNvPr id="4" name="Image 0" descr="preencoded.png"/>
          <p:cNvPicPr>
            <a:picLocks noChangeAspect="1"/>
          </p:cNvPicPr>
          <p:nvPr/>
        </p:nvPicPr>
        <p:blipFill>
          <a:blip r:embed="rId1"/>
          <a:stretch>
            <a:fillRect/>
          </a:stretch>
        </p:blipFill>
        <p:spPr>
          <a:xfrm>
            <a:off x="-7620" y="0"/>
            <a:ext cx="3657600" cy="8229600"/>
          </a:xfrm>
          <a:prstGeom prst="rect">
            <a:avLst/>
          </a:prstGeom>
        </p:spPr>
      </p:pic>
      <p:sp>
        <p:nvSpPr>
          <p:cNvPr id="5" name="Text 2"/>
          <p:cNvSpPr/>
          <p:nvPr/>
        </p:nvSpPr>
        <p:spPr>
          <a:xfrm>
            <a:off x="4490799" y="1093232"/>
            <a:ext cx="8582025" cy="694373"/>
          </a:xfrm>
          <a:prstGeom prst="rect">
            <a:avLst/>
          </a:prstGeom>
          <a:noFill/>
        </p:spPr>
        <p:txBody>
          <a:bodyPr wrap="none" rtlCol="0" anchor="t"/>
          <a:lstStyle/>
          <a:p>
            <a:pPr marL="0" indent="0">
              <a:lnSpc>
                <a:spcPts val="5470"/>
              </a:lnSpc>
              <a:buNone/>
            </a:pPr>
            <a:r>
              <a:rPr lang="en-US" sz="4375" dirty="0">
                <a:solidFill>
                  <a:srgbClr val="60A9FF"/>
                </a:solidFill>
                <a:latin typeface="Roboto Slab" pitchFamily="34" charset="0"/>
                <a:ea typeface="Roboto Slab" pitchFamily="34" charset="-122"/>
                <a:cs typeface="Roboto Slab" pitchFamily="34" charset="-120"/>
              </a:rPr>
              <a:t>Understanding the Digital Divide</a:t>
            </a:r>
            <a:endParaRPr lang="en-US" sz="4375" dirty="0"/>
          </a:p>
        </p:txBody>
      </p:sp>
      <p:sp>
        <p:nvSpPr>
          <p:cNvPr id="6" name="Shape 3"/>
          <p:cNvSpPr/>
          <p:nvPr/>
        </p:nvSpPr>
        <p:spPr>
          <a:xfrm>
            <a:off x="4490799" y="2370773"/>
            <a:ext cx="499943" cy="499943"/>
          </a:xfrm>
          <a:prstGeom prst="roundRect">
            <a:avLst>
              <a:gd name="adj" fmla="val 26667"/>
            </a:avLst>
          </a:prstGeom>
          <a:solidFill>
            <a:srgbClr val="12161D"/>
          </a:solidFill>
        </p:spPr>
      </p:sp>
      <p:sp>
        <p:nvSpPr>
          <p:cNvPr id="7" name="Text 4"/>
          <p:cNvSpPr/>
          <p:nvPr/>
        </p:nvSpPr>
        <p:spPr>
          <a:xfrm>
            <a:off x="4672013" y="2412444"/>
            <a:ext cx="137398" cy="416481"/>
          </a:xfrm>
          <a:prstGeom prst="rect">
            <a:avLst/>
          </a:prstGeom>
          <a:noFill/>
        </p:spPr>
        <p:txBody>
          <a:bodyPr wrap="none" rtlCol="0" anchor="t"/>
          <a:lstStyle/>
          <a:p>
            <a:pPr marL="0" indent="0" algn="ctr">
              <a:lnSpc>
                <a:spcPts val="3280"/>
              </a:lnSpc>
              <a:buNone/>
            </a:pPr>
            <a:r>
              <a:rPr lang="en-US" sz="2625" dirty="0">
                <a:solidFill>
                  <a:srgbClr val="60A9FF"/>
                </a:solidFill>
                <a:latin typeface="Roboto Slab" pitchFamily="34" charset="0"/>
                <a:ea typeface="Roboto Slab" pitchFamily="34" charset="-122"/>
                <a:cs typeface="Roboto Slab" pitchFamily="34" charset="-120"/>
              </a:rPr>
              <a:t>1</a:t>
            </a:r>
            <a:endParaRPr lang="en-US" sz="2625" dirty="0"/>
          </a:p>
        </p:txBody>
      </p:sp>
      <p:sp>
        <p:nvSpPr>
          <p:cNvPr id="8" name="Text 5"/>
          <p:cNvSpPr/>
          <p:nvPr/>
        </p:nvSpPr>
        <p:spPr>
          <a:xfrm>
            <a:off x="5212913" y="2370773"/>
            <a:ext cx="2777490" cy="347186"/>
          </a:xfrm>
          <a:prstGeom prst="rect">
            <a:avLst/>
          </a:prstGeom>
          <a:noFill/>
        </p:spPr>
        <p:txBody>
          <a:bodyPr wrap="none" rtlCol="0" anchor="t"/>
          <a:lstStyle/>
          <a:p>
            <a:pPr marL="0" indent="0">
              <a:lnSpc>
                <a:spcPts val="2735"/>
              </a:lnSpc>
              <a:buNone/>
            </a:pPr>
            <a:r>
              <a:rPr lang="en-US" sz="2185" dirty="0">
                <a:solidFill>
                  <a:srgbClr val="60A9FF"/>
                </a:solidFill>
                <a:latin typeface="Roboto Slab" pitchFamily="34" charset="0"/>
                <a:ea typeface="Roboto Slab" pitchFamily="34" charset="-122"/>
                <a:cs typeface="Roboto Slab" pitchFamily="34" charset="-120"/>
              </a:rPr>
              <a:t>Access to Hardware</a:t>
            </a:r>
            <a:endParaRPr lang="en-US" sz="2185" dirty="0"/>
          </a:p>
        </p:txBody>
      </p:sp>
      <p:sp>
        <p:nvSpPr>
          <p:cNvPr id="9" name="Text 6"/>
          <p:cNvSpPr/>
          <p:nvPr/>
        </p:nvSpPr>
        <p:spPr>
          <a:xfrm>
            <a:off x="5212913" y="2851190"/>
            <a:ext cx="3820001" cy="2332792"/>
          </a:xfrm>
          <a:prstGeom prst="rect">
            <a:avLst/>
          </a:prstGeom>
          <a:noFill/>
        </p:spPr>
        <p:txBody>
          <a:bodyPr wrap="square" rtlCol="0" anchor="t"/>
          <a:lstStyle/>
          <a:p>
            <a:pPr marL="0" indent="0">
              <a:lnSpc>
                <a:spcPts val="2625"/>
              </a:lnSpc>
              <a:buNone/>
            </a:pPr>
            <a:r>
              <a:rPr lang="en-US" sz="1750" dirty="0">
                <a:solidFill>
                  <a:srgbClr val="D6E5EF"/>
                </a:solidFill>
                <a:latin typeface="Roboto" pitchFamily="34" charset="0"/>
                <a:ea typeface="Roboto" pitchFamily="34" charset="-122"/>
                <a:cs typeface="Roboto" pitchFamily="34" charset="-120"/>
              </a:rPr>
              <a:t>The digital divide encompasses the accessibility of devices such as computers, laptops, and smartphones. Individuals and communities without the means to acquire these essential tools face significant barriers to participating in the digital world.</a:t>
            </a:r>
            <a:endParaRPr lang="en-US" sz="1750" dirty="0"/>
          </a:p>
        </p:txBody>
      </p:sp>
      <p:sp>
        <p:nvSpPr>
          <p:cNvPr id="10" name="Shape 7"/>
          <p:cNvSpPr/>
          <p:nvPr/>
        </p:nvSpPr>
        <p:spPr>
          <a:xfrm>
            <a:off x="9255085" y="2370773"/>
            <a:ext cx="499943" cy="499943"/>
          </a:xfrm>
          <a:prstGeom prst="roundRect">
            <a:avLst>
              <a:gd name="adj" fmla="val 26667"/>
            </a:avLst>
          </a:prstGeom>
          <a:solidFill>
            <a:srgbClr val="12161D"/>
          </a:solidFill>
        </p:spPr>
      </p:sp>
      <p:sp>
        <p:nvSpPr>
          <p:cNvPr id="11" name="Text 8"/>
          <p:cNvSpPr/>
          <p:nvPr/>
        </p:nvSpPr>
        <p:spPr>
          <a:xfrm>
            <a:off x="9412962" y="2412444"/>
            <a:ext cx="184071" cy="416481"/>
          </a:xfrm>
          <a:prstGeom prst="rect">
            <a:avLst/>
          </a:prstGeom>
          <a:noFill/>
        </p:spPr>
        <p:txBody>
          <a:bodyPr wrap="none" rtlCol="0" anchor="t"/>
          <a:lstStyle/>
          <a:p>
            <a:pPr marL="0" indent="0" algn="ctr">
              <a:lnSpc>
                <a:spcPts val="3280"/>
              </a:lnSpc>
              <a:buNone/>
            </a:pPr>
            <a:r>
              <a:rPr lang="en-US" sz="2625" dirty="0">
                <a:solidFill>
                  <a:srgbClr val="60A9FF"/>
                </a:solidFill>
                <a:latin typeface="Roboto Slab" pitchFamily="34" charset="0"/>
                <a:ea typeface="Roboto Slab" pitchFamily="34" charset="-122"/>
                <a:cs typeface="Roboto Slab" pitchFamily="34" charset="-120"/>
              </a:rPr>
              <a:t>2</a:t>
            </a:r>
            <a:endParaRPr lang="en-US" sz="2625" dirty="0"/>
          </a:p>
        </p:txBody>
      </p:sp>
      <p:sp>
        <p:nvSpPr>
          <p:cNvPr id="12" name="Text 9"/>
          <p:cNvSpPr/>
          <p:nvPr/>
        </p:nvSpPr>
        <p:spPr>
          <a:xfrm>
            <a:off x="9977199" y="2370773"/>
            <a:ext cx="2799636" cy="347186"/>
          </a:xfrm>
          <a:prstGeom prst="rect">
            <a:avLst/>
          </a:prstGeom>
          <a:noFill/>
        </p:spPr>
        <p:txBody>
          <a:bodyPr wrap="none" rtlCol="0" anchor="t"/>
          <a:lstStyle/>
          <a:p>
            <a:pPr marL="0" indent="0">
              <a:lnSpc>
                <a:spcPts val="2735"/>
              </a:lnSpc>
              <a:buNone/>
            </a:pPr>
            <a:r>
              <a:rPr lang="en-US" sz="2185" dirty="0">
                <a:solidFill>
                  <a:srgbClr val="60A9FF"/>
                </a:solidFill>
                <a:latin typeface="Roboto Slab" pitchFamily="34" charset="0"/>
                <a:ea typeface="Roboto Slab" pitchFamily="34" charset="-122"/>
                <a:cs typeface="Roboto Slab" pitchFamily="34" charset="-120"/>
              </a:rPr>
              <a:t>Internet Connectivity</a:t>
            </a:r>
            <a:endParaRPr lang="en-US" sz="2185" dirty="0"/>
          </a:p>
        </p:txBody>
      </p:sp>
      <p:sp>
        <p:nvSpPr>
          <p:cNvPr id="13" name="Text 10"/>
          <p:cNvSpPr/>
          <p:nvPr/>
        </p:nvSpPr>
        <p:spPr>
          <a:xfrm>
            <a:off x="9977199" y="2851190"/>
            <a:ext cx="3820001" cy="1999536"/>
          </a:xfrm>
          <a:prstGeom prst="rect">
            <a:avLst/>
          </a:prstGeom>
          <a:noFill/>
        </p:spPr>
        <p:txBody>
          <a:bodyPr wrap="square" rtlCol="0" anchor="t"/>
          <a:lstStyle/>
          <a:p>
            <a:pPr marL="0" indent="0">
              <a:lnSpc>
                <a:spcPts val="2625"/>
              </a:lnSpc>
              <a:buNone/>
            </a:pPr>
            <a:r>
              <a:rPr lang="en-US" sz="1750" dirty="0">
                <a:solidFill>
                  <a:srgbClr val="D6E5EF"/>
                </a:solidFill>
                <a:latin typeface="Roboto" pitchFamily="34" charset="0"/>
                <a:ea typeface="Roboto" pitchFamily="34" charset="-122"/>
                <a:cs typeface="Roboto" pitchFamily="34" charset="-120"/>
              </a:rPr>
              <a:t>Reliable and affordable internet access is a crucial component of the digital divide. Regions with limited or unstable internet infrastructure are often left behind, restricting access to online resources and opportunities.</a:t>
            </a:r>
            <a:endParaRPr lang="en-US" sz="1750" dirty="0"/>
          </a:p>
        </p:txBody>
      </p:sp>
      <p:sp>
        <p:nvSpPr>
          <p:cNvPr id="14" name="Shape 11"/>
          <p:cNvSpPr/>
          <p:nvPr/>
        </p:nvSpPr>
        <p:spPr>
          <a:xfrm>
            <a:off x="4490799" y="5656064"/>
            <a:ext cx="499943" cy="499943"/>
          </a:xfrm>
          <a:prstGeom prst="roundRect">
            <a:avLst>
              <a:gd name="adj" fmla="val 26667"/>
            </a:avLst>
          </a:prstGeom>
          <a:solidFill>
            <a:srgbClr val="12161D"/>
          </a:solidFill>
        </p:spPr>
      </p:sp>
      <p:sp>
        <p:nvSpPr>
          <p:cNvPr id="15" name="Text 12"/>
          <p:cNvSpPr/>
          <p:nvPr/>
        </p:nvSpPr>
        <p:spPr>
          <a:xfrm>
            <a:off x="4650700" y="5697736"/>
            <a:ext cx="180023" cy="416481"/>
          </a:xfrm>
          <a:prstGeom prst="rect">
            <a:avLst/>
          </a:prstGeom>
          <a:noFill/>
        </p:spPr>
        <p:txBody>
          <a:bodyPr wrap="none" rtlCol="0" anchor="t"/>
          <a:lstStyle/>
          <a:p>
            <a:pPr marL="0" indent="0" algn="ctr">
              <a:lnSpc>
                <a:spcPts val="3280"/>
              </a:lnSpc>
              <a:buNone/>
            </a:pPr>
            <a:r>
              <a:rPr lang="en-US" sz="2625" dirty="0">
                <a:solidFill>
                  <a:srgbClr val="60A9FF"/>
                </a:solidFill>
                <a:latin typeface="Roboto Slab" pitchFamily="34" charset="0"/>
                <a:ea typeface="Roboto Slab" pitchFamily="34" charset="-122"/>
                <a:cs typeface="Roboto Slab" pitchFamily="34" charset="-120"/>
              </a:rPr>
              <a:t>3</a:t>
            </a:r>
            <a:endParaRPr lang="en-US" sz="2625" dirty="0"/>
          </a:p>
        </p:txBody>
      </p:sp>
      <p:sp>
        <p:nvSpPr>
          <p:cNvPr id="16" name="Text 13"/>
          <p:cNvSpPr/>
          <p:nvPr/>
        </p:nvSpPr>
        <p:spPr>
          <a:xfrm>
            <a:off x="5212913" y="5656064"/>
            <a:ext cx="2777490" cy="347186"/>
          </a:xfrm>
          <a:prstGeom prst="rect">
            <a:avLst/>
          </a:prstGeom>
          <a:noFill/>
        </p:spPr>
        <p:txBody>
          <a:bodyPr wrap="none" rtlCol="0" anchor="t"/>
          <a:lstStyle/>
          <a:p>
            <a:pPr marL="0" indent="0">
              <a:lnSpc>
                <a:spcPts val="2735"/>
              </a:lnSpc>
              <a:buNone/>
            </a:pPr>
            <a:r>
              <a:rPr lang="en-US" sz="2185" dirty="0">
                <a:solidFill>
                  <a:srgbClr val="60A9FF"/>
                </a:solidFill>
                <a:latin typeface="Roboto Slab" pitchFamily="34" charset="0"/>
                <a:ea typeface="Roboto Slab" pitchFamily="34" charset="-122"/>
                <a:cs typeface="Roboto Slab" pitchFamily="34" charset="-120"/>
              </a:rPr>
              <a:t>Digital Literacy</a:t>
            </a:r>
            <a:endParaRPr lang="en-US" sz="2185" dirty="0"/>
          </a:p>
        </p:txBody>
      </p:sp>
      <p:sp>
        <p:nvSpPr>
          <p:cNvPr id="17" name="Text 14"/>
          <p:cNvSpPr/>
          <p:nvPr/>
        </p:nvSpPr>
        <p:spPr>
          <a:xfrm>
            <a:off x="5212913" y="6136481"/>
            <a:ext cx="8584287" cy="999768"/>
          </a:xfrm>
          <a:prstGeom prst="rect">
            <a:avLst/>
          </a:prstGeom>
          <a:noFill/>
        </p:spPr>
        <p:txBody>
          <a:bodyPr wrap="square" rtlCol="0" anchor="t"/>
          <a:lstStyle/>
          <a:p>
            <a:pPr marL="0" indent="0">
              <a:lnSpc>
                <a:spcPts val="2625"/>
              </a:lnSpc>
              <a:buNone/>
            </a:pPr>
            <a:r>
              <a:rPr lang="en-US" sz="1750" dirty="0">
                <a:solidFill>
                  <a:srgbClr val="D6E5EF"/>
                </a:solidFill>
                <a:latin typeface="Roboto" pitchFamily="34" charset="0"/>
                <a:ea typeface="Roboto" pitchFamily="34" charset="-122"/>
                <a:cs typeface="Roboto" pitchFamily="34" charset="-120"/>
              </a:rPr>
              <a:t>The ability to effectively utilize digital technologies is another key aspect of the digital divide. Individuals and communities with low digital literacy skills struggle to navigate the digital landscape and fully engage with online services and information.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p:spPr>
      </p:sp>
      <p:sp>
        <p:nvSpPr>
          <p:cNvPr id="3" name="Shape 1"/>
          <p:cNvSpPr/>
          <p:nvPr/>
        </p:nvSpPr>
        <p:spPr>
          <a:xfrm>
            <a:off x="0" y="0"/>
            <a:ext cx="14630400" cy="8229600"/>
          </a:xfrm>
          <a:prstGeom prst="rect">
            <a:avLst/>
          </a:prstGeom>
          <a:solidFill>
            <a:srgbClr val="202733"/>
          </a:solidFill>
        </p:spPr>
      </p:sp>
      <p:sp>
        <p:nvSpPr>
          <p:cNvPr id="4" name="Text 2"/>
          <p:cNvSpPr/>
          <p:nvPr/>
        </p:nvSpPr>
        <p:spPr>
          <a:xfrm>
            <a:off x="2037993" y="1265396"/>
            <a:ext cx="5554980" cy="694373"/>
          </a:xfrm>
          <a:prstGeom prst="rect">
            <a:avLst/>
          </a:prstGeom>
          <a:noFill/>
        </p:spPr>
        <p:txBody>
          <a:bodyPr wrap="none" rtlCol="0" anchor="t"/>
          <a:lstStyle/>
          <a:p>
            <a:pPr marL="0" indent="0">
              <a:lnSpc>
                <a:spcPts val="5470"/>
              </a:lnSpc>
              <a:buNone/>
            </a:pPr>
            <a:r>
              <a:rPr lang="en-US" sz="4375" dirty="0">
                <a:solidFill>
                  <a:srgbClr val="60A9FF"/>
                </a:solidFill>
                <a:latin typeface="Roboto Slab" pitchFamily="34" charset="0"/>
                <a:ea typeface="Roboto Slab" pitchFamily="34" charset="-122"/>
                <a:cs typeface="Roboto Slab" pitchFamily="34" charset="-120"/>
              </a:rPr>
              <a:t>Impact on Education</a:t>
            </a:r>
            <a:endParaRPr lang="en-US" sz="4375" dirty="0"/>
          </a:p>
        </p:txBody>
      </p:sp>
      <p:sp>
        <p:nvSpPr>
          <p:cNvPr id="5" name="Text 3"/>
          <p:cNvSpPr/>
          <p:nvPr/>
        </p:nvSpPr>
        <p:spPr>
          <a:xfrm>
            <a:off x="2037993" y="2515195"/>
            <a:ext cx="3156347" cy="694373"/>
          </a:xfrm>
          <a:prstGeom prst="rect">
            <a:avLst/>
          </a:prstGeom>
          <a:noFill/>
        </p:spPr>
        <p:txBody>
          <a:bodyPr wrap="square" rtlCol="0" anchor="t"/>
          <a:lstStyle/>
          <a:p>
            <a:pPr marL="0" indent="0">
              <a:lnSpc>
                <a:spcPts val="2735"/>
              </a:lnSpc>
              <a:buNone/>
            </a:pPr>
            <a:r>
              <a:rPr lang="en-US" sz="2185" dirty="0">
                <a:solidFill>
                  <a:srgbClr val="60A9FF"/>
                </a:solidFill>
                <a:latin typeface="Roboto Slab" pitchFamily="34" charset="0"/>
                <a:ea typeface="Roboto Slab" pitchFamily="34" charset="-122"/>
                <a:cs typeface="Roboto Slab" pitchFamily="34" charset="-120"/>
              </a:rPr>
              <a:t>Unequal Access to Learning</a:t>
            </a:r>
            <a:endParaRPr lang="en-US" sz="2185" dirty="0"/>
          </a:p>
        </p:txBody>
      </p:sp>
      <p:sp>
        <p:nvSpPr>
          <p:cNvPr id="6" name="Text 4"/>
          <p:cNvSpPr/>
          <p:nvPr/>
        </p:nvSpPr>
        <p:spPr>
          <a:xfrm>
            <a:off x="2037993" y="3431738"/>
            <a:ext cx="3156347" cy="3332559"/>
          </a:xfrm>
          <a:prstGeom prst="rect">
            <a:avLst/>
          </a:prstGeom>
          <a:noFill/>
        </p:spPr>
        <p:txBody>
          <a:bodyPr wrap="square" rtlCol="0" anchor="t"/>
          <a:lstStyle/>
          <a:p>
            <a:pPr marL="0" indent="0">
              <a:lnSpc>
                <a:spcPts val="2625"/>
              </a:lnSpc>
              <a:buNone/>
            </a:pPr>
            <a:r>
              <a:rPr lang="en-US" sz="1750" dirty="0">
                <a:solidFill>
                  <a:srgbClr val="D6E5EF"/>
                </a:solidFill>
                <a:latin typeface="Roboto" pitchFamily="34" charset="0"/>
                <a:ea typeface="Roboto" pitchFamily="34" charset="-122"/>
                <a:cs typeface="Roboto" pitchFamily="34" charset="-120"/>
              </a:rPr>
              <a:t>The digital divide significantly impacts access to educational resources and opportunities. Students without access to digital tools and the internet face difficulties in accessing online learning materials, participating in virtual classes, and acquiring essential digital skills.</a:t>
            </a:r>
            <a:endParaRPr lang="en-US" sz="1750" dirty="0"/>
          </a:p>
        </p:txBody>
      </p:sp>
      <p:sp>
        <p:nvSpPr>
          <p:cNvPr id="7" name="Text 5"/>
          <p:cNvSpPr/>
          <p:nvPr/>
        </p:nvSpPr>
        <p:spPr>
          <a:xfrm>
            <a:off x="5743932" y="2515195"/>
            <a:ext cx="3156347" cy="694373"/>
          </a:xfrm>
          <a:prstGeom prst="rect">
            <a:avLst/>
          </a:prstGeom>
          <a:noFill/>
        </p:spPr>
        <p:txBody>
          <a:bodyPr wrap="square" rtlCol="0" anchor="t"/>
          <a:lstStyle/>
          <a:p>
            <a:pPr marL="0" indent="0">
              <a:lnSpc>
                <a:spcPts val="2735"/>
              </a:lnSpc>
              <a:buNone/>
            </a:pPr>
            <a:r>
              <a:rPr lang="en-US" sz="2185" dirty="0">
                <a:solidFill>
                  <a:srgbClr val="60A9FF"/>
                </a:solidFill>
                <a:latin typeface="Roboto Slab" pitchFamily="34" charset="0"/>
                <a:ea typeface="Roboto Slab" pitchFamily="34" charset="-122"/>
                <a:cs typeface="Roboto Slab" pitchFamily="34" charset="-120"/>
              </a:rPr>
              <a:t>Widening Achievement Gaps</a:t>
            </a:r>
            <a:endParaRPr lang="en-US" sz="2185" dirty="0"/>
          </a:p>
        </p:txBody>
      </p:sp>
      <p:sp>
        <p:nvSpPr>
          <p:cNvPr id="8" name="Text 6"/>
          <p:cNvSpPr/>
          <p:nvPr/>
        </p:nvSpPr>
        <p:spPr>
          <a:xfrm>
            <a:off x="5743932" y="3431738"/>
            <a:ext cx="3156347" cy="2999303"/>
          </a:xfrm>
          <a:prstGeom prst="rect">
            <a:avLst/>
          </a:prstGeom>
          <a:noFill/>
        </p:spPr>
        <p:txBody>
          <a:bodyPr wrap="square" rtlCol="0" anchor="t"/>
          <a:lstStyle/>
          <a:p>
            <a:pPr marL="0" indent="0">
              <a:lnSpc>
                <a:spcPts val="2625"/>
              </a:lnSpc>
              <a:buNone/>
            </a:pPr>
            <a:r>
              <a:rPr lang="en-US" sz="1750" dirty="0">
                <a:solidFill>
                  <a:srgbClr val="D6E5EF"/>
                </a:solidFill>
                <a:latin typeface="Roboto" pitchFamily="34" charset="0"/>
                <a:ea typeface="Roboto" pitchFamily="34" charset="-122"/>
                <a:cs typeface="Roboto" pitchFamily="34" charset="-120"/>
              </a:rPr>
              <a:t>The lack of digital resources and skills can contribute to widening achievement gaps between students from privileged and marginalized communities. This disparity in educational opportunities further perpetuates the cycle of inequality.</a:t>
            </a:r>
            <a:endParaRPr lang="en-US" sz="1750" dirty="0"/>
          </a:p>
        </p:txBody>
      </p:sp>
      <p:sp>
        <p:nvSpPr>
          <p:cNvPr id="9" name="Text 7"/>
          <p:cNvSpPr/>
          <p:nvPr/>
        </p:nvSpPr>
        <p:spPr>
          <a:xfrm>
            <a:off x="9449872" y="2515195"/>
            <a:ext cx="3141464" cy="347186"/>
          </a:xfrm>
          <a:prstGeom prst="rect">
            <a:avLst/>
          </a:prstGeom>
          <a:noFill/>
        </p:spPr>
        <p:txBody>
          <a:bodyPr wrap="none" rtlCol="0" anchor="t"/>
          <a:lstStyle/>
          <a:p>
            <a:pPr marL="0" indent="0">
              <a:lnSpc>
                <a:spcPts val="2735"/>
              </a:lnSpc>
              <a:buNone/>
            </a:pPr>
            <a:r>
              <a:rPr lang="en-US" sz="2185" dirty="0">
                <a:solidFill>
                  <a:srgbClr val="60A9FF"/>
                </a:solidFill>
                <a:latin typeface="Roboto Slab" pitchFamily="34" charset="0"/>
                <a:ea typeface="Roboto Slab" pitchFamily="34" charset="-122"/>
                <a:cs typeface="Roboto Slab" pitchFamily="34" charset="-120"/>
              </a:rPr>
              <a:t>Preparing for the Future</a:t>
            </a:r>
            <a:endParaRPr lang="en-US" sz="2185" dirty="0"/>
          </a:p>
        </p:txBody>
      </p:sp>
      <p:sp>
        <p:nvSpPr>
          <p:cNvPr id="10" name="Text 8"/>
          <p:cNvSpPr/>
          <p:nvPr/>
        </p:nvSpPr>
        <p:spPr>
          <a:xfrm>
            <a:off x="9449872" y="3084552"/>
            <a:ext cx="3156347" cy="2666048"/>
          </a:xfrm>
          <a:prstGeom prst="rect">
            <a:avLst/>
          </a:prstGeom>
          <a:noFill/>
        </p:spPr>
        <p:txBody>
          <a:bodyPr wrap="square" rtlCol="0" anchor="t"/>
          <a:lstStyle/>
          <a:p>
            <a:pPr marL="0" indent="0">
              <a:lnSpc>
                <a:spcPts val="2625"/>
              </a:lnSpc>
              <a:buNone/>
            </a:pPr>
            <a:r>
              <a:rPr lang="en-US" sz="1750" dirty="0">
                <a:solidFill>
                  <a:srgbClr val="D6E5EF"/>
                </a:solidFill>
                <a:latin typeface="Roboto" pitchFamily="34" charset="0"/>
                <a:ea typeface="Roboto" pitchFamily="34" charset="-122"/>
                <a:cs typeface="Roboto" pitchFamily="34" charset="-120"/>
              </a:rPr>
              <a:t>In the digital age, proficiency in using technology is crucial for success in both education and the workforce. Students without access to digital tools and training may struggle to develop the necessary skills to thrive in a rapidly evolving job market.</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p:spPr>
      </p:sp>
      <p:sp>
        <p:nvSpPr>
          <p:cNvPr id="3" name="Shape 1"/>
          <p:cNvSpPr/>
          <p:nvPr/>
        </p:nvSpPr>
        <p:spPr>
          <a:xfrm>
            <a:off x="0" y="0"/>
            <a:ext cx="14630400" cy="8229600"/>
          </a:xfrm>
          <a:prstGeom prst="rect">
            <a:avLst/>
          </a:prstGeom>
          <a:solidFill>
            <a:srgbClr val="202733"/>
          </a:solidFill>
        </p:spPr>
      </p:sp>
      <p:sp>
        <p:nvSpPr>
          <p:cNvPr id="4" name="Text 2"/>
          <p:cNvSpPr/>
          <p:nvPr/>
        </p:nvSpPr>
        <p:spPr>
          <a:xfrm>
            <a:off x="2816900" y="521256"/>
            <a:ext cx="5178743" cy="591860"/>
          </a:xfrm>
          <a:prstGeom prst="rect">
            <a:avLst/>
          </a:prstGeom>
          <a:noFill/>
        </p:spPr>
        <p:txBody>
          <a:bodyPr wrap="none" rtlCol="0" anchor="t"/>
          <a:lstStyle/>
          <a:p>
            <a:pPr marL="0" indent="0">
              <a:lnSpc>
                <a:spcPts val="4660"/>
              </a:lnSpc>
              <a:buNone/>
            </a:pPr>
            <a:r>
              <a:rPr lang="en-US" sz="3730" dirty="0">
                <a:solidFill>
                  <a:srgbClr val="60A9FF"/>
                </a:solidFill>
                <a:latin typeface="Roboto Slab" pitchFamily="34" charset="0"/>
                <a:ea typeface="Roboto Slab" pitchFamily="34" charset="-122"/>
                <a:cs typeface="Roboto Slab" pitchFamily="34" charset="-120"/>
              </a:rPr>
              <a:t>Economic Implications</a:t>
            </a:r>
            <a:endParaRPr lang="en-US" sz="3730" dirty="0"/>
          </a:p>
        </p:txBody>
      </p:sp>
      <p:sp>
        <p:nvSpPr>
          <p:cNvPr id="5" name="Shape 3"/>
          <p:cNvSpPr/>
          <p:nvPr/>
        </p:nvSpPr>
        <p:spPr>
          <a:xfrm>
            <a:off x="2816900" y="4742140"/>
            <a:ext cx="8996601" cy="37862"/>
          </a:xfrm>
          <a:prstGeom prst="rect">
            <a:avLst/>
          </a:prstGeom>
          <a:solidFill>
            <a:srgbClr val="295689"/>
          </a:solidFill>
        </p:spPr>
      </p:sp>
      <p:sp>
        <p:nvSpPr>
          <p:cNvPr id="6" name="Shape 4"/>
          <p:cNvSpPr/>
          <p:nvPr/>
        </p:nvSpPr>
        <p:spPr>
          <a:xfrm>
            <a:off x="4999792" y="4079379"/>
            <a:ext cx="37862" cy="662821"/>
          </a:xfrm>
          <a:prstGeom prst="rect">
            <a:avLst/>
          </a:prstGeom>
          <a:solidFill>
            <a:srgbClr val="295689"/>
          </a:solidFill>
        </p:spPr>
      </p:sp>
      <p:sp>
        <p:nvSpPr>
          <p:cNvPr id="7" name="Shape 5"/>
          <p:cNvSpPr/>
          <p:nvPr/>
        </p:nvSpPr>
        <p:spPr>
          <a:xfrm>
            <a:off x="4805720" y="4529078"/>
            <a:ext cx="426125" cy="426125"/>
          </a:xfrm>
          <a:prstGeom prst="roundRect">
            <a:avLst>
              <a:gd name="adj" fmla="val 26669"/>
            </a:avLst>
          </a:prstGeom>
          <a:solidFill>
            <a:srgbClr val="12161D"/>
          </a:solidFill>
        </p:spPr>
      </p:sp>
      <p:sp>
        <p:nvSpPr>
          <p:cNvPr id="8" name="Text 6"/>
          <p:cNvSpPr/>
          <p:nvPr/>
        </p:nvSpPr>
        <p:spPr>
          <a:xfrm>
            <a:off x="4960263" y="4564559"/>
            <a:ext cx="117038" cy="355044"/>
          </a:xfrm>
          <a:prstGeom prst="rect">
            <a:avLst/>
          </a:prstGeom>
          <a:noFill/>
        </p:spPr>
        <p:txBody>
          <a:bodyPr wrap="none" rtlCol="0" anchor="t"/>
          <a:lstStyle/>
          <a:p>
            <a:pPr marL="0" indent="0" algn="ctr">
              <a:lnSpc>
                <a:spcPts val="2795"/>
              </a:lnSpc>
              <a:buNone/>
            </a:pPr>
            <a:r>
              <a:rPr lang="en-US" sz="2235" dirty="0">
                <a:solidFill>
                  <a:srgbClr val="60A9FF"/>
                </a:solidFill>
                <a:latin typeface="Roboto Slab" pitchFamily="34" charset="0"/>
                <a:ea typeface="Roboto Slab" pitchFamily="34" charset="-122"/>
                <a:cs typeface="Roboto Slab" pitchFamily="34" charset="-120"/>
              </a:rPr>
              <a:t>1</a:t>
            </a:r>
            <a:endParaRPr lang="en-US" sz="2235" dirty="0"/>
          </a:p>
        </p:txBody>
      </p:sp>
      <p:sp>
        <p:nvSpPr>
          <p:cNvPr id="9" name="Text 7"/>
          <p:cNvSpPr/>
          <p:nvPr/>
        </p:nvSpPr>
        <p:spPr>
          <a:xfrm>
            <a:off x="3835003" y="1775936"/>
            <a:ext cx="2367439" cy="295870"/>
          </a:xfrm>
          <a:prstGeom prst="rect">
            <a:avLst/>
          </a:prstGeom>
          <a:noFill/>
        </p:spPr>
        <p:txBody>
          <a:bodyPr wrap="none" rtlCol="0" anchor="t"/>
          <a:lstStyle/>
          <a:p>
            <a:pPr marL="0" indent="0" algn="ctr">
              <a:lnSpc>
                <a:spcPts val="2330"/>
              </a:lnSpc>
              <a:buNone/>
            </a:pPr>
            <a:r>
              <a:rPr lang="en-US" sz="1865" dirty="0">
                <a:solidFill>
                  <a:srgbClr val="60A9FF"/>
                </a:solidFill>
                <a:latin typeface="Roboto Slab" pitchFamily="34" charset="0"/>
                <a:ea typeface="Roboto Slab" pitchFamily="34" charset="-122"/>
                <a:cs typeface="Roboto Slab" pitchFamily="34" charset="-120"/>
              </a:rPr>
              <a:t>Job Opportunities</a:t>
            </a:r>
            <a:endParaRPr lang="en-US" sz="1865" dirty="0"/>
          </a:p>
        </p:txBody>
      </p:sp>
      <p:sp>
        <p:nvSpPr>
          <p:cNvPr id="10" name="Text 8"/>
          <p:cNvSpPr/>
          <p:nvPr/>
        </p:nvSpPr>
        <p:spPr>
          <a:xfrm>
            <a:off x="3006209" y="2185392"/>
            <a:ext cx="4025027" cy="1704499"/>
          </a:xfrm>
          <a:prstGeom prst="rect">
            <a:avLst/>
          </a:prstGeom>
          <a:noFill/>
        </p:spPr>
        <p:txBody>
          <a:bodyPr wrap="square" rtlCol="0" anchor="t"/>
          <a:lstStyle/>
          <a:p>
            <a:pPr marL="0" indent="0" algn="ctr">
              <a:lnSpc>
                <a:spcPts val="2235"/>
              </a:lnSpc>
              <a:buNone/>
            </a:pPr>
            <a:r>
              <a:rPr lang="en-US" dirty="0">
                <a:solidFill>
                  <a:srgbClr val="D6E5EF"/>
                </a:solidFill>
                <a:latin typeface="Roboto" pitchFamily="34" charset="0"/>
                <a:ea typeface="Roboto" pitchFamily="34" charset="-122"/>
                <a:cs typeface="Roboto" pitchFamily="34" charset="-120"/>
              </a:rPr>
              <a:t>The digital divide creates disparities in job opportunities, as many modern jobs require digital skills and familiarity with technology. Individuals without access to digital tools and training face significant barriers to employment, further exacerbating economic inequality.</a:t>
            </a:r>
            <a:endParaRPr lang="en-US" dirty="0"/>
          </a:p>
        </p:txBody>
      </p:sp>
      <p:sp>
        <p:nvSpPr>
          <p:cNvPr id="11" name="Shape 9"/>
          <p:cNvSpPr/>
          <p:nvPr/>
        </p:nvSpPr>
        <p:spPr>
          <a:xfrm>
            <a:off x="7296269" y="4742081"/>
            <a:ext cx="37862" cy="662821"/>
          </a:xfrm>
          <a:prstGeom prst="rect">
            <a:avLst/>
          </a:prstGeom>
          <a:solidFill>
            <a:srgbClr val="295689"/>
          </a:solidFill>
        </p:spPr>
      </p:sp>
      <p:sp>
        <p:nvSpPr>
          <p:cNvPr id="12" name="Shape 10"/>
          <p:cNvSpPr/>
          <p:nvPr/>
        </p:nvSpPr>
        <p:spPr>
          <a:xfrm>
            <a:off x="7102197" y="4529078"/>
            <a:ext cx="426125" cy="426125"/>
          </a:xfrm>
          <a:prstGeom prst="roundRect">
            <a:avLst>
              <a:gd name="adj" fmla="val 26669"/>
            </a:avLst>
          </a:prstGeom>
          <a:solidFill>
            <a:srgbClr val="12161D"/>
          </a:solidFill>
        </p:spPr>
      </p:sp>
      <p:sp>
        <p:nvSpPr>
          <p:cNvPr id="13" name="Text 11"/>
          <p:cNvSpPr/>
          <p:nvPr/>
        </p:nvSpPr>
        <p:spPr>
          <a:xfrm>
            <a:off x="7236738" y="4564559"/>
            <a:ext cx="156924" cy="355044"/>
          </a:xfrm>
          <a:prstGeom prst="rect">
            <a:avLst/>
          </a:prstGeom>
          <a:noFill/>
        </p:spPr>
        <p:txBody>
          <a:bodyPr wrap="none" rtlCol="0" anchor="t"/>
          <a:lstStyle/>
          <a:p>
            <a:pPr marL="0" indent="0" algn="ctr">
              <a:lnSpc>
                <a:spcPts val="2795"/>
              </a:lnSpc>
              <a:buNone/>
            </a:pPr>
            <a:r>
              <a:rPr lang="en-US" sz="2235" dirty="0">
                <a:solidFill>
                  <a:srgbClr val="60A9FF"/>
                </a:solidFill>
                <a:latin typeface="Roboto Slab" pitchFamily="34" charset="0"/>
                <a:ea typeface="Roboto Slab" pitchFamily="34" charset="-122"/>
                <a:cs typeface="Roboto Slab" pitchFamily="34" charset="-120"/>
              </a:rPr>
              <a:t>2</a:t>
            </a:r>
            <a:endParaRPr lang="en-US" sz="2235" dirty="0"/>
          </a:p>
        </p:txBody>
      </p:sp>
      <p:sp>
        <p:nvSpPr>
          <p:cNvPr id="14" name="Text 12"/>
          <p:cNvSpPr/>
          <p:nvPr/>
        </p:nvSpPr>
        <p:spPr>
          <a:xfrm>
            <a:off x="5852398" y="5594390"/>
            <a:ext cx="2925604" cy="295870"/>
          </a:xfrm>
          <a:prstGeom prst="rect">
            <a:avLst/>
          </a:prstGeom>
          <a:noFill/>
        </p:spPr>
        <p:txBody>
          <a:bodyPr wrap="none" rtlCol="0" anchor="t"/>
          <a:lstStyle/>
          <a:p>
            <a:pPr marL="0" indent="0" algn="ctr">
              <a:lnSpc>
                <a:spcPts val="2330"/>
              </a:lnSpc>
              <a:buNone/>
            </a:pPr>
            <a:r>
              <a:rPr lang="en-US" sz="1865" dirty="0">
                <a:solidFill>
                  <a:srgbClr val="60A9FF"/>
                </a:solidFill>
                <a:latin typeface="Roboto Slab" pitchFamily="34" charset="0"/>
                <a:ea typeface="Roboto Slab" pitchFamily="34" charset="-122"/>
                <a:cs typeface="Roboto Slab" pitchFamily="34" charset="-120"/>
              </a:rPr>
              <a:t>Business Competitiveness</a:t>
            </a:r>
            <a:endParaRPr lang="en-US" sz="1865" dirty="0"/>
          </a:p>
        </p:txBody>
      </p:sp>
      <p:sp>
        <p:nvSpPr>
          <p:cNvPr id="15" name="Text 13"/>
          <p:cNvSpPr/>
          <p:nvPr/>
        </p:nvSpPr>
        <p:spPr>
          <a:xfrm>
            <a:off x="5302687" y="6003846"/>
            <a:ext cx="4025027" cy="1704499"/>
          </a:xfrm>
          <a:prstGeom prst="rect">
            <a:avLst/>
          </a:prstGeom>
          <a:noFill/>
        </p:spPr>
        <p:txBody>
          <a:bodyPr wrap="square" rtlCol="0" anchor="t"/>
          <a:lstStyle/>
          <a:p>
            <a:pPr marL="0" indent="0" algn="ctr">
              <a:lnSpc>
                <a:spcPts val="2235"/>
              </a:lnSpc>
              <a:buNone/>
            </a:pPr>
            <a:r>
              <a:rPr lang="en-US" dirty="0">
                <a:solidFill>
                  <a:srgbClr val="D6E5EF"/>
                </a:solidFill>
                <a:latin typeface="Roboto" pitchFamily="34" charset="0"/>
                <a:ea typeface="Roboto" pitchFamily="34" charset="-122"/>
                <a:cs typeface="Roboto" pitchFamily="34" charset="-120"/>
              </a:rPr>
              <a:t>Businesses in underserved areas struggle to compete in the digital economy, as they often lack access to the necessary technological infrastructure and digital tools. This hinders their ability to adapt to the changing market dynamics and grow their operations.</a:t>
            </a:r>
            <a:endParaRPr lang="en-US" dirty="0"/>
          </a:p>
        </p:txBody>
      </p:sp>
      <p:sp>
        <p:nvSpPr>
          <p:cNvPr id="16" name="Shape 14"/>
          <p:cNvSpPr/>
          <p:nvPr/>
        </p:nvSpPr>
        <p:spPr>
          <a:xfrm>
            <a:off x="9592747" y="4079379"/>
            <a:ext cx="37862" cy="662821"/>
          </a:xfrm>
          <a:prstGeom prst="rect">
            <a:avLst/>
          </a:prstGeom>
          <a:solidFill>
            <a:srgbClr val="295689"/>
          </a:solidFill>
        </p:spPr>
      </p:sp>
      <p:sp>
        <p:nvSpPr>
          <p:cNvPr id="17" name="Shape 15"/>
          <p:cNvSpPr/>
          <p:nvPr/>
        </p:nvSpPr>
        <p:spPr>
          <a:xfrm>
            <a:off x="9398675" y="4529078"/>
            <a:ext cx="426125" cy="426125"/>
          </a:xfrm>
          <a:prstGeom prst="roundRect">
            <a:avLst>
              <a:gd name="adj" fmla="val 26669"/>
            </a:avLst>
          </a:prstGeom>
          <a:solidFill>
            <a:srgbClr val="12161D"/>
          </a:solidFill>
        </p:spPr>
      </p:sp>
      <p:sp>
        <p:nvSpPr>
          <p:cNvPr id="18" name="Text 16"/>
          <p:cNvSpPr/>
          <p:nvPr/>
        </p:nvSpPr>
        <p:spPr>
          <a:xfrm>
            <a:off x="9535001" y="4564559"/>
            <a:ext cx="153353" cy="355044"/>
          </a:xfrm>
          <a:prstGeom prst="rect">
            <a:avLst/>
          </a:prstGeom>
          <a:noFill/>
        </p:spPr>
        <p:txBody>
          <a:bodyPr wrap="none" rtlCol="0" anchor="t"/>
          <a:lstStyle/>
          <a:p>
            <a:pPr marL="0" indent="0" algn="ctr">
              <a:lnSpc>
                <a:spcPts val="2795"/>
              </a:lnSpc>
              <a:buNone/>
            </a:pPr>
            <a:r>
              <a:rPr lang="en-US" sz="2235" dirty="0">
                <a:solidFill>
                  <a:srgbClr val="60A9FF"/>
                </a:solidFill>
                <a:latin typeface="Roboto Slab" pitchFamily="34" charset="0"/>
                <a:ea typeface="Roboto Slab" pitchFamily="34" charset="-122"/>
                <a:cs typeface="Roboto Slab" pitchFamily="34" charset="-120"/>
              </a:rPr>
              <a:t>3</a:t>
            </a:r>
            <a:endParaRPr lang="en-US" sz="2235" dirty="0"/>
          </a:p>
        </p:txBody>
      </p:sp>
      <p:sp>
        <p:nvSpPr>
          <p:cNvPr id="19" name="Text 17"/>
          <p:cNvSpPr/>
          <p:nvPr/>
        </p:nvSpPr>
        <p:spPr>
          <a:xfrm>
            <a:off x="8332113" y="1491853"/>
            <a:ext cx="2559129" cy="295870"/>
          </a:xfrm>
          <a:prstGeom prst="rect">
            <a:avLst/>
          </a:prstGeom>
          <a:noFill/>
        </p:spPr>
        <p:txBody>
          <a:bodyPr wrap="none" rtlCol="0" anchor="t"/>
          <a:lstStyle/>
          <a:p>
            <a:pPr marL="0" indent="0" algn="ctr">
              <a:lnSpc>
                <a:spcPts val="2330"/>
              </a:lnSpc>
              <a:buNone/>
            </a:pPr>
            <a:r>
              <a:rPr lang="en-US" sz="1865" dirty="0">
                <a:solidFill>
                  <a:srgbClr val="60A9FF"/>
                </a:solidFill>
                <a:latin typeface="Roboto Slab" pitchFamily="34" charset="0"/>
                <a:ea typeface="Roboto Slab" pitchFamily="34" charset="-122"/>
                <a:cs typeface="Roboto Slab" pitchFamily="34" charset="-120"/>
              </a:rPr>
              <a:t>Economic Productivity</a:t>
            </a:r>
            <a:endParaRPr lang="en-US" sz="1865" dirty="0"/>
          </a:p>
        </p:txBody>
      </p:sp>
      <p:sp>
        <p:nvSpPr>
          <p:cNvPr id="20" name="Text 18"/>
          <p:cNvSpPr/>
          <p:nvPr/>
        </p:nvSpPr>
        <p:spPr>
          <a:xfrm>
            <a:off x="7599164" y="1901309"/>
            <a:ext cx="4025027" cy="1988582"/>
          </a:xfrm>
          <a:prstGeom prst="rect">
            <a:avLst/>
          </a:prstGeom>
          <a:noFill/>
        </p:spPr>
        <p:txBody>
          <a:bodyPr wrap="square" rtlCol="0" anchor="t"/>
          <a:lstStyle/>
          <a:p>
            <a:pPr marL="0" indent="0" algn="ctr">
              <a:lnSpc>
                <a:spcPts val="2235"/>
              </a:lnSpc>
              <a:buNone/>
            </a:pPr>
            <a:r>
              <a:rPr lang="en-US" dirty="0">
                <a:solidFill>
                  <a:srgbClr val="D6E5EF"/>
                </a:solidFill>
                <a:latin typeface="Roboto" pitchFamily="34" charset="0"/>
                <a:ea typeface="Roboto" pitchFamily="34" charset="-122"/>
                <a:cs typeface="Roboto" pitchFamily="34" charset="-120"/>
              </a:rPr>
              <a:t>The digital divide can also impact overall economic productivity, as the lack of digital skills and access to technology can limit innovation, efficiency, and collaboration within and across organizations. Addressing this issue is crucial for fostering sustainable economic growth.</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p:spPr>
      </p:sp>
      <p:sp>
        <p:nvSpPr>
          <p:cNvPr id="3" name="Shape 1"/>
          <p:cNvSpPr/>
          <p:nvPr/>
        </p:nvSpPr>
        <p:spPr>
          <a:xfrm>
            <a:off x="0" y="0"/>
            <a:ext cx="14630400" cy="8229719"/>
          </a:xfrm>
          <a:prstGeom prst="rect">
            <a:avLst/>
          </a:prstGeom>
          <a:solidFill>
            <a:srgbClr val="202733"/>
          </a:solidFill>
        </p:spPr>
      </p:sp>
      <p:sp>
        <p:nvSpPr>
          <p:cNvPr id="4" name="Text 2"/>
          <p:cNvSpPr/>
          <p:nvPr/>
        </p:nvSpPr>
        <p:spPr>
          <a:xfrm>
            <a:off x="2541865" y="552688"/>
            <a:ext cx="5024557" cy="628055"/>
          </a:xfrm>
          <a:prstGeom prst="rect">
            <a:avLst/>
          </a:prstGeom>
          <a:noFill/>
        </p:spPr>
        <p:txBody>
          <a:bodyPr wrap="none" rtlCol="0" anchor="t"/>
          <a:lstStyle/>
          <a:p>
            <a:pPr marL="0" indent="0">
              <a:lnSpc>
                <a:spcPts val="4945"/>
              </a:lnSpc>
              <a:buNone/>
            </a:pPr>
            <a:r>
              <a:rPr lang="en-US" sz="3955" dirty="0">
                <a:solidFill>
                  <a:srgbClr val="60A9FF"/>
                </a:solidFill>
                <a:latin typeface="Roboto Slab" pitchFamily="34" charset="0"/>
                <a:ea typeface="Roboto Slab" pitchFamily="34" charset="-122"/>
                <a:cs typeface="Roboto Slab" pitchFamily="34" charset="-120"/>
              </a:rPr>
              <a:t>Social Inclusion</a:t>
            </a:r>
            <a:endParaRPr lang="en-US" sz="3955" dirty="0"/>
          </a:p>
        </p:txBody>
      </p:sp>
      <p:sp>
        <p:nvSpPr>
          <p:cNvPr id="5" name="Shape 3"/>
          <p:cNvSpPr/>
          <p:nvPr/>
        </p:nvSpPr>
        <p:spPr>
          <a:xfrm>
            <a:off x="2541865" y="1582698"/>
            <a:ext cx="4672846" cy="2946678"/>
          </a:xfrm>
          <a:prstGeom prst="roundRect">
            <a:avLst>
              <a:gd name="adj" fmla="val 4092"/>
            </a:avLst>
          </a:prstGeom>
          <a:solidFill>
            <a:srgbClr val="12161D"/>
          </a:solidFill>
        </p:spPr>
      </p:sp>
      <p:sp>
        <p:nvSpPr>
          <p:cNvPr id="6" name="Text 4"/>
          <p:cNvSpPr/>
          <p:nvPr/>
        </p:nvSpPr>
        <p:spPr>
          <a:xfrm>
            <a:off x="2742843" y="1783675"/>
            <a:ext cx="2512219" cy="313968"/>
          </a:xfrm>
          <a:prstGeom prst="rect">
            <a:avLst/>
          </a:prstGeom>
          <a:noFill/>
        </p:spPr>
        <p:txBody>
          <a:bodyPr wrap="none" rtlCol="0" anchor="t"/>
          <a:lstStyle/>
          <a:p>
            <a:pPr marL="0" indent="0">
              <a:lnSpc>
                <a:spcPts val="2475"/>
              </a:lnSpc>
              <a:buNone/>
            </a:pPr>
            <a:r>
              <a:rPr lang="en-US" sz="1980" dirty="0">
                <a:solidFill>
                  <a:srgbClr val="60A9FF"/>
                </a:solidFill>
                <a:latin typeface="Roboto Slab" pitchFamily="34" charset="0"/>
                <a:ea typeface="Roboto Slab" pitchFamily="34" charset="-122"/>
                <a:cs typeface="Roboto Slab" pitchFamily="34" charset="-120"/>
              </a:rPr>
              <a:t>Access to Services</a:t>
            </a:r>
            <a:endParaRPr lang="en-US" sz="1980" dirty="0"/>
          </a:p>
        </p:txBody>
      </p:sp>
      <p:sp>
        <p:nvSpPr>
          <p:cNvPr id="7" name="Text 5"/>
          <p:cNvSpPr/>
          <p:nvPr/>
        </p:nvSpPr>
        <p:spPr>
          <a:xfrm>
            <a:off x="2742843" y="2218134"/>
            <a:ext cx="4270891" cy="2110264"/>
          </a:xfrm>
          <a:prstGeom prst="rect">
            <a:avLst/>
          </a:prstGeom>
          <a:noFill/>
        </p:spPr>
        <p:txBody>
          <a:bodyPr wrap="square" rtlCol="0" anchor="t"/>
          <a:lstStyle/>
          <a:p>
            <a:pPr marL="0" indent="0">
              <a:lnSpc>
                <a:spcPts val="2375"/>
              </a:lnSpc>
              <a:buNone/>
            </a:pPr>
            <a:r>
              <a:rPr lang="en-US" dirty="0">
                <a:solidFill>
                  <a:srgbClr val="D6E5EF"/>
                </a:solidFill>
                <a:latin typeface="Roboto" pitchFamily="34" charset="0"/>
                <a:ea typeface="Roboto" pitchFamily="34" charset="-122"/>
                <a:cs typeface="Roboto" pitchFamily="34" charset="-120"/>
              </a:rPr>
              <a:t>The digital divide can restrict access to essential services, such as healthcare, government programs, and financial services, which are increasingly being delivered through digital platforms. Individuals without digital access may face difficulties in accessing these critical resources.</a:t>
            </a:r>
            <a:endParaRPr lang="en-US" dirty="0"/>
          </a:p>
        </p:txBody>
      </p:sp>
      <p:sp>
        <p:nvSpPr>
          <p:cNvPr id="8" name="Shape 6"/>
          <p:cNvSpPr/>
          <p:nvPr/>
        </p:nvSpPr>
        <p:spPr>
          <a:xfrm>
            <a:off x="7415689" y="1582698"/>
            <a:ext cx="4672846" cy="2946678"/>
          </a:xfrm>
          <a:prstGeom prst="roundRect">
            <a:avLst>
              <a:gd name="adj" fmla="val 4092"/>
            </a:avLst>
          </a:prstGeom>
          <a:solidFill>
            <a:srgbClr val="12161D"/>
          </a:solidFill>
        </p:spPr>
      </p:sp>
      <p:sp>
        <p:nvSpPr>
          <p:cNvPr id="9" name="Text 7"/>
          <p:cNvSpPr/>
          <p:nvPr/>
        </p:nvSpPr>
        <p:spPr>
          <a:xfrm>
            <a:off x="7616666" y="1783675"/>
            <a:ext cx="4036338" cy="313968"/>
          </a:xfrm>
          <a:prstGeom prst="rect">
            <a:avLst/>
          </a:prstGeom>
          <a:noFill/>
        </p:spPr>
        <p:txBody>
          <a:bodyPr wrap="none" rtlCol="0" anchor="t"/>
          <a:lstStyle/>
          <a:p>
            <a:pPr marL="0" indent="0">
              <a:lnSpc>
                <a:spcPts val="2475"/>
              </a:lnSpc>
              <a:buNone/>
            </a:pPr>
            <a:r>
              <a:rPr lang="en-US" sz="1980" dirty="0">
                <a:solidFill>
                  <a:srgbClr val="60A9FF"/>
                </a:solidFill>
                <a:latin typeface="Roboto Slab" pitchFamily="34" charset="0"/>
                <a:ea typeface="Roboto Slab" pitchFamily="34" charset="-122"/>
                <a:cs typeface="Roboto Slab" pitchFamily="34" charset="-120"/>
              </a:rPr>
              <a:t>Communication and Participation</a:t>
            </a:r>
            <a:endParaRPr lang="en-US" sz="1980" dirty="0"/>
          </a:p>
        </p:txBody>
      </p:sp>
      <p:sp>
        <p:nvSpPr>
          <p:cNvPr id="10" name="Text 8"/>
          <p:cNvSpPr/>
          <p:nvPr/>
        </p:nvSpPr>
        <p:spPr>
          <a:xfrm>
            <a:off x="7616666" y="2218134"/>
            <a:ext cx="4270891" cy="2110264"/>
          </a:xfrm>
          <a:prstGeom prst="rect">
            <a:avLst/>
          </a:prstGeom>
          <a:noFill/>
        </p:spPr>
        <p:txBody>
          <a:bodyPr wrap="square" rtlCol="0" anchor="t"/>
          <a:lstStyle/>
          <a:p>
            <a:pPr marL="0" indent="0">
              <a:lnSpc>
                <a:spcPts val="2375"/>
              </a:lnSpc>
              <a:buNone/>
            </a:pPr>
            <a:r>
              <a:rPr lang="en-US" dirty="0">
                <a:solidFill>
                  <a:srgbClr val="D6E5EF"/>
                </a:solidFill>
                <a:latin typeface="Roboto" pitchFamily="34" charset="0"/>
                <a:ea typeface="Roboto" pitchFamily="34" charset="-122"/>
                <a:cs typeface="Roboto" pitchFamily="34" charset="-120"/>
              </a:rPr>
              <a:t>Technology plays a vital role in facilitating communication, social interaction, and participation in the digital society. Those excluded from the digital realm may face challenges in maintaining social connections, accessing information, and actively engaging with their communities.</a:t>
            </a:r>
            <a:endParaRPr lang="en-US" dirty="0"/>
          </a:p>
        </p:txBody>
      </p:sp>
      <p:sp>
        <p:nvSpPr>
          <p:cNvPr id="11" name="Shape 9"/>
          <p:cNvSpPr/>
          <p:nvPr/>
        </p:nvSpPr>
        <p:spPr>
          <a:xfrm>
            <a:off x="2541865" y="4730353"/>
            <a:ext cx="4672846" cy="2946678"/>
          </a:xfrm>
          <a:prstGeom prst="roundRect">
            <a:avLst>
              <a:gd name="adj" fmla="val 4092"/>
            </a:avLst>
          </a:prstGeom>
          <a:solidFill>
            <a:srgbClr val="12161D"/>
          </a:solidFill>
        </p:spPr>
      </p:sp>
      <p:sp>
        <p:nvSpPr>
          <p:cNvPr id="12" name="Text 10"/>
          <p:cNvSpPr/>
          <p:nvPr/>
        </p:nvSpPr>
        <p:spPr>
          <a:xfrm>
            <a:off x="2742843" y="4931331"/>
            <a:ext cx="2512219" cy="313968"/>
          </a:xfrm>
          <a:prstGeom prst="rect">
            <a:avLst/>
          </a:prstGeom>
          <a:noFill/>
        </p:spPr>
        <p:txBody>
          <a:bodyPr wrap="none" rtlCol="0" anchor="t"/>
          <a:lstStyle/>
          <a:p>
            <a:pPr marL="0" indent="0">
              <a:lnSpc>
                <a:spcPts val="2475"/>
              </a:lnSpc>
              <a:buNone/>
            </a:pPr>
            <a:r>
              <a:rPr lang="en-US" sz="1980" dirty="0">
                <a:solidFill>
                  <a:srgbClr val="60A9FF"/>
                </a:solidFill>
                <a:latin typeface="Roboto Slab" pitchFamily="34" charset="0"/>
                <a:ea typeface="Roboto Slab" pitchFamily="34" charset="-122"/>
                <a:cs typeface="Roboto Slab" pitchFamily="34" charset="-120"/>
              </a:rPr>
              <a:t>Digital Citizenship</a:t>
            </a:r>
            <a:endParaRPr lang="en-US" sz="1980" dirty="0"/>
          </a:p>
        </p:txBody>
      </p:sp>
      <p:sp>
        <p:nvSpPr>
          <p:cNvPr id="13" name="Text 11"/>
          <p:cNvSpPr/>
          <p:nvPr/>
        </p:nvSpPr>
        <p:spPr>
          <a:xfrm>
            <a:off x="2742843" y="5365790"/>
            <a:ext cx="4270891" cy="2110264"/>
          </a:xfrm>
          <a:prstGeom prst="rect">
            <a:avLst/>
          </a:prstGeom>
          <a:noFill/>
        </p:spPr>
        <p:txBody>
          <a:bodyPr wrap="square" rtlCol="0" anchor="t"/>
          <a:lstStyle/>
          <a:p>
            <a:pPr marL="0" indent="0">
              <a:lnSpc>
                <a:spcPts val="2375"/>
              </a:lnSpc>
              <a:buNone/>
            </a:pPr>
            <a:r>
              <a:rPr lang="en-US" dirty="0">
                <a:solidFill>
                  <a:srgbClr val="D6E5EF"/>
                </a:solidFill>
                <a:latin typeface="Roboto" pitchFamily="34" charset="0"/>
                <a:ea typeface="Roboto" pitchFamily="34" charset="-122"/>
                <a:cs typeface="Roboto" pitchFamily="34" charset="-120"/>
              </a:rPr>
              <a:t>The digital divide can also limit opportunities for digital citizenship, such as e-voting, e-government services, and online civic engagement. Lack of digital access can hinder individuals from fully participating in the digital public sphere and exercising their rights and responsibilities.</a:t>
            </a:r>
            <a:endParaRPr lang="en-US" dirty="0"/>
          </a:p>
        </p:txBody>
      </p:sp>
      <p:sp>
        <p:nvSpPr>
          <p:cNvPr id="14" name="Shape 12"/>
          <p:cNvSpPr/>
          <p:nvPr/>
        </p:nvSpPr>
        <p:spPr>
          <a:xfrm>
            <a:off x="7415689" y="4730353"/>
            <a:ext cx="4672846" cy="2946678"/>
          </a:xfrm>
          <a:prstGeom prst="roundRect">
            <a:avLst>
              <a:gd name="adj" fmla="val 4092"/>
            </a:avLst>
          </a:prstGeom>
          <a:solidFill>
            <a:srgbClr val="12161D"/>
          </a:solidFill>
        </p:spPr>
      </p:sp>
      <p:sp>
        <p:nvSpPr>
          <p:cNvPr id="15" name="Text 13"/>
          <p:cNvSpPr/>
          <p:nvPr/>
        </p:nvSpPr>
        <p:spPr>
          <a:xfrm>
            <a:off x="7616666" y="4931331"/>
            <a:ext cx="2512219" cy="313968"/>
          </a:xfrm>
          <a:prstGeom prst="rect">
            <a:avLst/>
          </a:prstGeom>
          <a:noFill/>
        </p:spPr>
        <p:txBody>
          <a:bodyPr wrap="none" rtlCol="0" anchor="t"/>
          <a:lstStyle/>
          <a:p>
            <a:pPr marL="0" indent="0">
              <a:lnSpc>
                <a:spcPts val="2475"/>
              </a:lnSpc>
              <a:buNone/>
            </a:pPr>
            <a:r>
              <a:rPr lang="en-US" sz="1980" dirty="0">
                <a:solidFill>
                  <a:srgbClr val="60A9FF"/>
                </a:solidFill>
                <a:latin typeface="Roboto Slab" pitchFamily="34" charset="0"/>
                <a:ea typeface="Roboto Slab" pitchFamily="34" charset="-122"/>
                <a:cs typeface="Roboto Slab" pitchFamily="34" charset="-120"/>
              </a:rPr>
              <a:t>Social Isolation</a:t>
            </a:r>
            <a:endParaRPr lang="en-US" sz="1980" dirty="0"/>
          </a:p>
        </p:txBody>
      </p:sp>
      <p:sp>
        <p:nvSpPr>
          <p:cNvPr id="16" name="Text 14"/>
          <p:cNvSpPr/>
          <p:nvPr/>
        </p:nvSpPr>
        <p:spPr>
          <a:xfrm>
            <a:off x="7616666" y="5365790"/>
            <a:ext cx="4270891" cy="1808798"/>
          </a:xfrm>
          <a:prstGeom prst="rect">
            <a:avLst/>
          </a:prstGeom>
          <a:noFill/>
        </p:spPr>
        <p:txBody>
          <a:bodyPr wrap="square" rtlCol="0" anchor="t"/>
          <a:lstStyle/>
          <a:p>
            <a:pPr marL="0" indent="0">
              <a:lnSpc>
                <a:spcPts val="2375"/>
              </a:lnSpc>
              <a:buNone/>
            </a:pPr>
            <a:r>
              <a:rPr lang="en-US" dirty="0">
                <a:solidFill>
                  <a:srgbClr val="D6E5EF"/>
                </a:solidFill>
                <a:latin typeface="Roboto" pitchFamily="34" charset="0"/>
                <a:ea typeface="Roboto" pitchFamily="34" charset="-122"/>
                <a:cs typeface="Roboto" pitchFamily="34" charset="-120"/>
              </a:rPr>
              <a:t>Exclusion from the digital world can contribute to feelings of social isolation, as individuals may be disconnected from online communities, support networks, and access to information and resources that are increasingly being delivered through digital platforms.</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p:spPr>
      </p:sp>
      <p:sp>
        <p:nvSpPr>
          <p:cNvPr id="3" name="Shape 1"/>
          <p:cNvSpPr/>
          <p:nvPr/>
        </p:nvSpPr>
        <p:spPr>
          <a:xfrm>
            <a:off x="0" y="-91440"/>
            <a:ext cx="14630400" cy="8229600"/>
          </a:xfrm>
          <a:prstGeom prst="rect">
            <a:avLst/>
          </a:prstGeom>
          <a:solidFill>
            <a:srgbClr val="202733"/>
          </a:solidFill>
        </p:spPr>
      </p:sp>
      <p:pic>
        <p:nvPicPr>
          <p:cNvPr id="4" name="Image 0" descr="preencoded.png"/>
          <p:cNvPicPr>
            <a:picLocks noChangeAspect="1"/>
          </p:cNvPicPr>
          <p:nvPr/>
        </p:nvPicPr>
        <p:blipFill>
          <a:blip r:embed="rId1"/>
          <a:stretch>
            <a:fillRect/>
          </a:stretch>
        </p:blipFill>
        <p:spPr>
          <a:xfrm>
            <a:off x="10980420" y="0"/>
            <a:ext cx="3657600" cy="8229600"/>
          </a:xfrm>
          <a:prstGeom prst="rect">
            <a:avLst/>
          </a:prstGeom>
        </p:spPr>
      </p:pic>
      <p:sp>
        <p:nvSpPr>
          <p:cNvPr id="5" name="Text 2"/>
          <p:cNvSpPr/>
          <p:nvPr/>
        </p:nvSpPr>
        <p:spPr>
          <a:xfrm>
            <a:off x="1165384" y="773192"/>
            <a:ext cx="8641913" cy="1137047"/>
          </a:xfrm>
          <a:prstGeom prst="rect">
            <a:avLst/>
          </a:prstGeom>
          <a:noFill/>
        </p:spPr>
        <p:txBody>
          <a:bodyPr wrap="square" rtlCol="0" anchor="t"/>
          <a:lstStyle/>
          <a:p>
            <a:pPr marL="0" indent="0">
              <a:lnSpc>
                <a:spcPts val="4475"/>
              </a:lnSpc>
              <a:buNone/>
            </a:pPr>
            <a:r>
              <a:rPr lang="en-US" sz="3580" dirty="0">
                <a:solidFill>
                  <a:srgbClr val="60A9FF"/>
                </a:solidFill>
                <a:latin typeface="Roboto Slab" pitchFamily="34" charset="0"/>
                <a:ea typeface="Roboto Slab" pitchFamily="34" charset="-122"/>
                <a:cs typeface="Roboto Slab" pitchFamily="34" charset="-120"/>
              </a:rPr>
              <a:t>Developing Technological Infrastructure</a:t>
            </a:r>
            <a:endParaRPr lang="en-US" sz="3580" dirty="0"/>
          </a:p>
        </p:txBody>
      </p:sp>
      <p:pic>
        <p:nvPicPr>
          <p:cNvPr id="6" name="Image 1" descr="preencoded.png"/>
          <p:cNvPicPr>
            <a:picLocks noChangeAspect="1"/>
          </p:cNvPicPr>
          <p:nvPr/>
        </p:nvPicPr>
        <p:blipFill>
          <a:blip r:embed="rId2"/>
          <a:stretch>
            <a:fillRect/>
          </a:stretch>
        </p:blipFill>
        <p:spPr>
          <a:xfrm>
            <a:off x="1165384" y="2183130"/>
            <a:ext cx="909638" cy="1848683"/>
          </a:xfrm>
          <a:prstGeom prst="rect">
            <a:avLst/>
          </a:prstGeom>
        </p:spPr>
      </p:pic>
      <p:sp>
        <p:nvSpPr>
          <p:cNvPr id="7" name="Text 3"/>
          <p:cNvSpPr/>
          <p:nvPr/>
        </p:nvSpPr>
        <p:spPr>
          <a:xfrm>
            <a:off x="2347912" y="2365058"/>
            <a:ext cx="2364938" cy="284202"/>
          </a:xfrm>
          <a:prstGeom prst="rect">
            <a:avLst/>
          </a:prstGeom>
          <a:noFill/>
        </p:spPr>
        <p:txBody>
          <a:bodyPr wrap="none" rtlCol="0" anchor="t"/>
          <a:lstStyle/>
          <a:p>
            <a:pPr marL="0" indent="0" algn="l">
              <a:lnSpc>
                <a:spcPts val="2240"/>
              </a:lnSpc>
              <a:buNone/>
            </a:pPr>
            <a:r>
              <a:rPr lang="en-US" sz="1790" dirty="0">
                <a:solidFill>
                  <a:srgbClr val="60A9FF"/>
                </a:solidFill>
                <a:latin typeface="Roboto Slab" pitchFamily="34" charset="0"/>
                <a:ea typeface="Roboto Slab" pitchFamily="34" charset="-122"/>
                <a:cs typeface="Roboto Slab" pitchFamily="34" charset="-120"/>
              </a:rPr>
              <a:t>Broadband Expansion</a:t>
            </a:r>
            <a:endParaRPr lang="en-US" sz="1790" dirty="0"/>
          </a:p>
        </p:txBody>
      </p:sp>
      <p:sp>
        <p:nvSpPr>
          <p:cNvPr id="8" name="Text 4"/>
          <p:cNvSpPr/>
          <p:nvPr/>
        </p:nvSpPr>
        <p:spPr>
          <a:xfrm>
            <a:off x="2347912" y="2758321"/>
            <a:ext cx="7459385" cy="1091565"/>
          </a:xfrm>
          <a:prstGeom prst="rect">
            <a:avLst/>
          </a:prstGeom>
          <a:noFill/>
        </p:spPr>
        <p:txBody>
          <a:bodyPr wrap="square" rtlCol="0" anchor="t"/>
          <a:lstStyle/>
          <a:p>
            <a:pPr marL="0" indent="0" algn="l">
              <a:lnSpc>
                <a:spcPts val="2150"/>
              </a:lnSpc>
              <a:buNone/>
            </a:pPr>
            <a:r>
              <a:rPr lang="en-US" dirty="0">
                <a:solidFill>
                  <a:srgbClr val="D6E5EF"/>
                </a:solidFill>
                <a:latin typeface="Roboto" pitchFamily="34" charset="0"/>
                <a:ea typeface="Roboto" pitchFamily="34" charset="-122"/>
                <a:cs typeface="Roboto" pitchFamily="34" charset="-120"/>
              </a:rPr>
              <a:t>Expanding access to high-speed broadband internet, especially in rural and underserved areas, is a crucial step in bridging the digital divide. This infrastructure development can provide communities with reliable and affordable internet connectivity, enabling access to digital resources and opportunities.</a:t>
            </a:r>
            <a:endParaRPr lang="en-US" dirty="0"/>
          </a:p>
        </p:txBody>
      </p:sp>
      <p:pic>
        <p:nvPicPr>
          <p:cNvPr id="9" name="Image 2" descr="preencoded.png"/>
          <p:cNvPicPr>
            <a:picLocks noChangeAspect="1"/>
          </p:cNvPicPr>
          <p:nvPr/>
        </p:nvPicPr>
        <p:blipFill>
          <a:blip r:embed="rId3"/>
          <a:stretch>
            <a:fillRect/>
          </a:stretch>
        </p:blipFill>
        <p:spPr>
          <a:xfrm>
            <a:off x="1165384" y="4031813"/>
            <a:ext cx="909638" cy="1575792"/>
          </a:xfrm>
          <a:prstGeom prst="rect">
            <a:avLst/>
          </a:prstGeom>
        </p:spPr>
      </p:pic>
      <p:sp>
        <p:nvSpPr>
          <p:cNvPr id="10" name="Text 5"/>
          <p:cNvSpPr/>
          <p:nvPr/>
        </p:nvSpPr>
        <p:spPr>
          <a:xfrm>
            <a:off x="2347912" y="4213741"/>
            <a:ext cx="2400062" cy="284202"/>
          </a:xfrm>
          <a:prstGeom prst="rect">
            <a:avLst/>
          </a:prstGeom>
          <a:noFill/>
        </p:spPr>
        <p:txBody>
          <a:bodyPr wrap="none" rtlCol="0" anchor="t"/>
          <a:lstStyle/>
          <a:p>
            <a:pPr marL="0" indent="0" algn="l">
              <a:lnSpc>
                <a:spcPts val="2240"/>
              </a:lnSpc>
              <a:buNone/>
            </a:pPr>
            <a:r>
              <a:rPr lang="en-US" sz="1790" dirty="0">
                <a:solidFill>
                  <a:srgbClr val="60A9FF"/>
                </a:solidFill>
                <a:latin typeface="Roboto Slab" pitchFamily="34" charset="0"/>
                <a:ea typeface="Roboto Slab" pitchFamily="34" charset="-122"/>
                <a:cs typeface="Roboto Slab" pitchFamily="34" charset="-120"/>
              </a:rPr>
              <a:t>Hardware Distribution</a:t>
            </a:r>
            <a:endParaRPr lang="en-US" sz="1790" dirty="0"/>
          </a:p>
        </p:txBody>
      </p:sp>
      <p:sp>
        <p:nvSpPr>
          <p:cNvPr id="11" name="Text 6"/>
          <p:cNvSpPr/>
          <p:nvPr/>
        </p:nvSpPr>
        <p:spPr>
          <a:xfrm>
            <a:off x="2347912" y="4607004"/>
            <a:ext cx="7459385" cy="818674"/>
          </a:xfrm>
          <a:prstGeom prst="rect">
            <a:avLst/>
          </a:prstGeom>
          <a:noFill/>
        </p:spPr>
        <p:txBody>
          <a:bodyPr wrap="square" rtlCol="0" anchor="t"/>
          <a:lstStyle/>
          <a:p>
            <a:pPr marL="0" indent="0" algn="l">
              <a:lnSpc>
                <a:spcPts val="2150"/>
              </a:lnSpc>
              <a:buNone/>
            </a:pPr>
            <a:r>
              <a:rPr lang="en-US" dirty="0">
                <a:solidFill>
                  <a:srgbClr val="D6E5EF"/>
                </a:solidFill>
                <a:latin typeface="Roboto" pitchFamily="34" charset="0"/>
                <a:ea typeface="Roboto" pitchFamily="34" charset="-122"/>
                <a:cs typeface="Roboto" pitchFamily="34" charset="-120"/>
              </a:rPr>
              <a:t>Ensuring that communities have access to essential digital devices, such as computers, laptops, and tablets, is another key aspect of infrastructure development. Initiatives to distribute and subsidize these tools can help address the hardware accessibility gap.</a:t>
            </a:r>
            <a:endParaRPr lang="en-US" dirty="0"/>
          </a:p>
        </p:txBody>
      </p:sp>
      <p:pic>
        <p:nvPicPr>
          <p:cNvPr id="12" name="Image 3" descr="preencoded.png"/>
          <p:cNvPicPr>
            <a:picLocks noChangeAspect="1"/>
          </p:cNvPicPr>
          <p:nvPr/>
        </p:nvPicPr>
        <p:blipFill>
          <a:blip r:embed="rId4"/>
          <a:stretch>
            <a:fillRect/>
          </a:stretch>
        </p:blipFill>
        <p:spPr>
          <a:xfrm>
            <a:off x="1165384" y="5607606"/>
            <a:ext cx="909638" cy="1848683"/>
          </a:xfrm>
          <a:prstGeom prst="rect">
            <a:avLst/>
          </a:prstGeom>
        </p:spPr>
      </p:pic>
      <p:sp>
        <p:nvSpPr>
          <p:cNvPr id="13" name="Text 7"/>
          <p:cNvSpPr/>
          <p:nvPr/>
        </p:nvSpPr>
        <p:spPr>
          <a:xfrm>
            <a:off x="2347912" y="5789533"/>
            <a:ext cx="2274213" cy="284202"/>
          </a:xfrm>
          <a:prstGeom prst="rect">
            <a:avLst/>
          </a:prstGeom>
          <a:noFill/>
        </p:spPr>
        <p:txBody>
          <a:bodyPr wrap="none" rtlCol="0" anchor="t"/>
          <a:lstStyle/>
          <a:p>
            <a:pPr marL="0" indent="0" algn="l">
              <a:lnSpc>
                <a:spcPts val="2240"/>
              </a:lnSpc>
              <a:buNone/>
            </a:pPr>
            <a:r>
              <a:rPr lang="en-US" sz="1790" dirty="0">
                <a:solidFill>
                  <a:srgbClr val="60A9FF"/>
                </a:solidFill>
                <a:latin typeface="Roboto Slab" pitchFamily="34" charset="0"/>
                <a:ea typeface="Roboto Slab" pitchFamily="34" charset="-122"/>
                <a:cs typeface="Roboto Slab" pitchFamily="34" charset="-120"/>
              </a:rPr>
              <a:t>Community Hubs</a:t>
            </a:r>
            <a:endParaRPr lang="en-US" sz="1790" dirty="0"/>
          </a:p>
        </p:txBody>
      </p:sp>
      <p:sp>
        <p:nvSpPr>
          <p:cNvPr id="14" name="Text 8"/>
          <p:cNvSpPr/>
          <p:nvPr/>
        </p:nvSpPr>
        <p:spPr>
          <a:xfrm>
            <a:off x="2347912" y="6182797"/>
            <a:ext cx="7459385" cy="1091565"/>
          </a:xfrm>
          <a:prstGeom prst="rect">
            <a:avLst/>
          </a:prstGeom>
          <a:noFill/>
        </p:spPr>
        <p:txBody>
          <a:bodyPr wrap="square" rtlCol="0" anchor="t"/>
          <a:lstStyle/>
          <a:p>
            <a:pPr marL="0" indent="0" algn="l">
              <a:lnSpc>
                <a:spcPts val="2150"/>
              </a:lnSpc>
              <a:buNone/>
            </a:pPr>
            <a:r>
              <a:rPr lang="en-US" dirty="0">
                <a:solidFill>
                  <a:srgbClr val="D6E5EF"/>
                </a:solidFill>
                <a:latin typeface="Roboto" pitchFamily="34" charset="0"/>
                <a:ea typeface="Roboto" pitchFamily="34" charset="-122"/>
                <a:cs typeface="Roboto" pitchFamily="34" charset="-120"/>
              </a:rPr>
              <a:t>Establishing community-based digital hubs, with access to computers, internet, and technical support, can provide underserved populations with the necessary resources to engage with the digital world. These hubs can serve as critical access points for those without personal digital devices or connectivity.</a:t>
            </a:r>
            <a:endParaRPr lang="en-US" dirty="0"/>
          </a:p>
        </p:txBody>
      </p:sp>
      <p:pic>
        <p:nvPicPr>
          <p:cNvPr id="15" name="Image 4"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p:spPr>
      </p:sp>
      <p:sp>
        <p:nvSpPr>
          <p:cNvPr id="3" name="Shape 1"/>
          <p:cNvSpPr/>
          <p:nvPr/>
        </p:nvSpPr>
        <p:spPr>
          <a:xfrm>
            <a:off x="0" y="0"/>
            <a:ext cx="14630400" cy="8229600"/>
          </a:xfrm>
          <a:prstGeom prst="rect">
            <a:avLst/>
          </a:prstGeom>
          <a:solidFill>
            <a:srgbClr val="202733"/>
          </a:solidFill>
        </p:spPr>
      </p:sp>
      <p:sp>
        <p:nvSpPr>
          <p:cNvPr id="4" name="Text 2"/>
          <p:cNvSpPr/>
          <p:nvPr/>
        </p:nvSpPr>
        <p:spPr>
          <a:xfrm>
            <a:off x="2037993" y="750213"/>
            <a:ext cx="6687383" cy="694373"/>
          </a:xfrm>
          <a:prstGeom prst="rect">
            <a:avLst/>
          </a:prstGeom>
          <a:noFill/>
        </p:spPr>
        <p:txBody>
          <a:bodyPr wrap="none" rtlCol="0" anchor="t"/>
          <a:lstStyle/>
          <a:p>
            <a:pPr marL="0" indent="0">
              <a:lnSpc>
                <a:spcPts val="5470"/>
              </a:lnSpc>
              <a:buNone/>
            </a:pPr>
            <a:r>
              <a:rPr lang="en-US" sz="4375" dirty="0">
                <a:solidFill>
                  <a:srgbClr val="60A9FF"/>
                </a:solidFill>
                <a:latin typeface="Roboto Slab" pitchFamily="34" charset="0"/>
                <a:ea typeface="Roboto Slab" pitchFamily="34" charset="-122"/>
                <a:cs typeface="Roboto Slab" pitchFamily="34" charset="-120"/>
              </a:rPr>
              <a:t>Digital Literacy Programs</a:t>
            </a:r>
            <a:endParaRPr lang="en-US" sz="4375" dirty="0"/>
          </a:p>
        </p:txBody>
      </p:sp>
      <p:pic>
        <p:nvPicPr>
          <p:cNvPr id="5" name="Image 0" descr="preencoded.png"/>
          <p:cNvPicPr>
            <a:picLocks noChangeAspect="1"/>
          </p:cNvPicPr>
          <p:nvPr/>
        </p:nvPicPr>
        <p:blipFill>
          <a:blip r:embed="rId1"/>
          <a:stretch>
            <a:fillRect/>
          </a:stretch>
        </p:blipFill>
        <p:spPr>
          <a:xfrm>
            <a:off x="2037993" y="1888927"/>
            <a:ext cx="555427" cy="555427"/>
          </a:xfrm>
          <a:prstGeom prst="rect">
            <a:avLst/>
          </a:prstGeom>
        </p:spPr>
      </p:pic>
      <p:sp>
        <p:nvSpPr>
          <p:cNvPr id="6" name="Text 3"/>
          <p:cNvSpPr/>
          <p:nvPr/>
        </p:nvSpPr>
        <p:spPr>
          <a:xfrm>
            <a:off x="2037993" y="2666524"/>
            <a:ext cx="2388632" cy="347186"/>
          </a:xfrm>
          <a:prstGeom prst="rect">
            <a:avLst/>
          </a:prstGeom>
          <a:noFill/>
        </p:spPr>
        <p:txBody>
          <a:bodyPr wrap="none" rtlCol="0" anchor="t"/>
          <a:lstStyle/>
          <a:p>
            <a:pPr marL="0" indent="0" algn="l">
              <a:lnSpc>
                <a:spcPts val="2735"/>
              </a:lnSpc>
              <a:buNone/>
            </a:pPr>
            <a:r>
              <a:rPr lang="en-US" sz="2185" dirty="0">
                <a:solidFill>
                  <a:srgbClr val="60A9FF"/>
                </a:solidFill>
                <a:latin typeface="Roboto Slab" pitchFamily="34" charset="0"/>
                <a:ea typeface="Roboto Slab" pitchFamily="34" charset="-122"/>
                <a:cs typeface="Roboto Slab" pitchFamily="34" charset="-120"/>
              </a:rPr>
              <a:t>Skills Training</a:t>
            </a:r>
            <a:endParaRPr lang="en-US" sz="2185" dirty="0"/>
          </a:p>
        </p:txBody>
      </p:sp>
      <p:sp>
        <p:nvSpPr>
          <p:cNvPr id="7" name="Text 4"/>
          <p:cNvSpPr/>
          <p:nvPr/>
        </p:nvSpPr>
        <p:spPr>
          <a:xfrm>
            <a:off x="2037993" y="3146941"/>
            <a:ext cx="2388632" cy="4332327"/>
          </a:xfrm>
          <a:prstGeom prst="rect">
            <a:avLst/>
          </a:prstGeom>
          <a:noFill/>
        </p:spPr>
        <p:txBody>
          <a:bodyPr wrap="square" rtlCol="0" anchor="t"/>
          <a:lstStyle/>
          <a:p>
            <a:pPr marL="0" indent="0" algn="l">
              <a:lnSpc>
                <a:spcPts val="2625"/>
              </a:lnSpc>
              <a:buNone/>
            </a:pPr>
            <a:r>
              <a:rPr lang="en-US" sz="1750" dirty="0">
                <a:solidFill>
                  <a:srgbClr val="D6E5EF"/>
                </a:solidFill>
                <a:latin typeface="Roboto" pitchFamily="34" charset="0"/>
                <a:ea typeface="Roboto" pitchFamily="34" charset="-122"/>
                <a:cs typeface="Roboto" pitchFamily="34" charset="-120"/>
              </a:rPr>
              <a:t>Comprehensive digital literacy programs should focus on teaching essential digital skills, such as operating computers, navigating the internet, and utilizing productivity software. These programs empower individuals to effectively engage with digital technologies.</a:t>
            </a:r>
            <a:endParaRPr lang="en-US" sz="1750" dirty="0"/>
          </a:p>
        </p:txBody>
      </p:sp>
      <p:pic>
        <p:nvPicPr>
          <p:cNvPr id="8" name="Image 1" descr="preencoded.png"/>
          <p:cNvPicPr>
            <a:picLocks noChangeAspect="1"/>
          </p:cNvPicPr>
          <p:nvPr/>
        </p:nvPicPr>
        <p:blipFill>
          <a:blip r:embed="rId2"/>
          <a:stretch>
            <a:fillRect/>
          </a:stretch>
        </p:blipFill>
        <p:spPr>
          <a:xfrm>
            <a:off x="4759881" y="1888927"/>
            <a:ext cx="555427" cy="555427"/>
          </a:xfrm>
          <a:prstGeom prst="rect">
            <a:avLst/>
          </a:prstGeom>
        </p:spPr>
      </p:pic>
      <p:sp>
        <p:nvSpPr>
          <p:cNvPr id="9" name="Text 5"/>
          <p:cNvSpPr/>
          <p:nvPr/>
        </p:nvSpPr>
        <p:spPr>
          <a:xfrm>
            <a:off x="4759881" y="2666524"/>
            <a:ext cx="2388632" cy="694373"/>
          </a:xfrm>
          <a:prstGeom prst="rect">
            <a:avLst/>
          </a:prstGeom>
          <a:noFill/>
        </p:spPr>
        <p:txBody>
          <a:bodyPr wrap="square" rtlCol="0" anchor="t"/>
          <a:lstStyle/>
          <a:p>
            <a:pPr marL="0" indent="0" algn="l">
              <a:lnSpc>
                <a:spcPts val="2735"/>
              </a:lnSpc>
              <a:buNone/>
            </a:pPr>
            <a:r>
              <a:rPr lang="en-US" sz="2185" dirty="0">
                <a:solidFill>
                  <a:srgbClr val="60A9FF"/>
                </a:solidFill>
                <a:latin typeface="Roboto Slab" pitchFamily="34" charset="0"/>
                <a:ea typeface="Roboto Slab" pitchFamily="34" charset="-122"/>
                <a:cs typeface="Roboto Slab" pitchFamily="34" charset="-120"/>
              </a:rPr>
              <a:t>Educational Resources</a:t>
            </a:r>
            <a:endParaRPr lang="en-US" sz="2185" dirty="0"/>
          </a:p>
        </p:txBody>
      </p:sp>
      <p:sp>
        <p:nvSpPr>
          <p:cNvPr id="10" name="Text 6"/>
          <p:cNvSpPr/>
          <p:nvPr/>
        </p:nvSpPr>
        <p:spPr>
          <a:xfrm>
            <a:off x="4759881" y="3494127"/>
            <a:ext cx="2388632" cy="3665815"/>
          </a:xfrm>
          <a:prstGeom prst="rect">
            <a:avLst/>
          </a:prstGeom>
          <a:noFill/>
        </p:spPr>
        <p:txBody>
          <a:bodyPr wrap="square" rtlCol="0" anchor="t"/>
          <a:lstStyle/>
          <a:p>
            <a:pPr marL="0" indent="0" algn="l">
              <a:lnSpc>
                <a:spcPts val="2625"/>
              </a:lnSpc>
              <a:buNone/>
            </a:pPr>
            <a:r>
              <a:rPr lang="en-US" sz="1750" dirty="0">
                <a:solidFill>
                  <a:srgbClr val="D6E5EF"/>
                </a:solidFill>
                <a:latin typeface="Roboto" pitchFamily="34" charset="0"/>
                <a:ea typeface="Roboto" pitchFamily="34" charset="-122"/>
                <a:cs typeface="Roboto" pitchFamily="34" charset="-120"/>
              </a:rPr>
              <a:t>Providing access to digital educational resources, including online courses, tutorials, and interactive learning materials, can help individuals develop the knowledge and competencies required to thrive in the digital age.</a:t>
            </a:r>
            <a:endParaRPr lang="en-US" sz="1750" dirty="0"/>
          </a:p>
        </p:txBody>
      </p:sp>
      <p:pic>
        <p:nvPicPr>
          <p:cNvPr id="11" name="Image 2" descr="preencoded.png"/>
          <p:cNvPicPr>
            <a:picLocks noChangeAspect="1"/>
          </p:cNvPicPr>
          <p:nvPr/>
        </p:nvPicPr>
        <p:blipFill>
          <a:blip r:embed="rId3"/>
          <a:stretch>
            <a:fillRect/>
          </a:stretch>
        </p:blipFill>
        <p:spPr>
          <a:xfrm>
            <a:off x="7481768" y="1888927"/>
            <a:ext cx="555427" cy="555427"/>
          </a:xfrm>
          <a:prstGeom prst="rect">
            <a:avLst/>
          </a:prstGeom>
        </p:spPr>
      </p:pic>
      <p:sp>
        <p:nvSpPr>
          <p:cNvPr id="12" name="Text 7"/>
          <p:cNvSpPr/>
          <p:nvPr/>
        </p:nvSpPr>
        <p:spPr>
          <a:xfrm>
            <a:off x="7481768" y="2666524"/>
            <a:ext cx="2388632" cy="347186"/>
          </a:xfrm>
          <a:prstGeom prst="rect">
            <a:avLst/>
          </a:prstGeom>
          <a:noFill/>
        </p:spPr>
        <p:txBody>
          <a:bodyPr wrap="none" rtlCol="0" anchor="t"/>
          <a:lstStyle/>
          <a:p>
            <a:pPr marL="0" indent="0" algn="l">
              <a:lnSpc>
                <a:spcPts val="2735"/>
              </a:lnSpc>
              <a:buNone/>
            </a:pPr>
            <a:r>
              <a:rPr lang="en-US" sz="2185" dirty="0">
                <a:solidFill>
                  <a:srgbClr val="60A9FF"/>
                </a:solidFill>
                <a:latin typeface="Roboto Slab" pitchFamily="34" charset="0"/>
                <a:ea typeface="Roboto Slab" pitchFamily="34" charset="-122"/>
                <a:cs typeface="Roboto Slab" pitchFamily="34" charset="-120"/>
              </a:rPr>
              <a:t>Digital Security</a:t>
            </a:r>
            <a:endParaRPr lang="en-US" sz="2185" dirty="0"/>
          </a:p>
        </p:txBody>
      </p:sp>
      <p:sp>
        <p:nvSpPr>
          <p:cNvPr id="13" name="Text 8"/>
          <p:cNvSpPr/>
          <p:nvPr/>
        </p:nvSpPr>
        <p:spPr>
          <a:xfrm>
            <a:off x="7481768" y="3146941"/>
            <a:ext cx="2388632" cy="3332559"/>
          </a:xfrm>
          <a:prstGeom prst="rect">
            <a:avLst/>
          </a:prstGeom>
          <a:noFill/>
        </p:spPr>
        <p:txBody>
          <a:bodyPr wrap="square" rtlCol="0" anchor="t"/>
          <a:lstStyle/>
          <a:p>
            <a:pPr marL="0" indent="0" algn="l">
              <a:lnSpc>
                <a:spcPts val="2625"/>
              </a:lnSpc>
              <a:buNone/>
            </a:pPr>
            <a:r>
              <a:rPr lang="en-US" sz="1750" dirty="0">
                <a:solidFill>
                  <a:srgbClr val="D6E5EF"/>
                </a:solidFill>
                <a:latin typeface="Roboto" pitchFamily="34" charset="0"/>
                <a:ea typeface="Roboto" pitchFamily="34" charset="-122"/>
                <a:cs typeface="Roboto" pitchFamily="34" charset="-120"/>
              </a:rPr>
              <a:t>Digital literacy programs should also include training on digital security and privacy, equipping individuals with the skills to navigate the online world safely and protect their personal information.</a:t>
            </a:r>
            <a:endParaRPr lang="en-US" sz="1750" dirty="0"/>
          </a:p>
        </p:txBody>
      </p:sp>
      <p:pic>
        <p:nvPicPr>
          <p:cNvPr id="14" name="Image 3" descr="preencoded.png"/>
          <p:cNvPicPr>
            <a:picLocks noChangeAspect="1"/>
          </p:cNvPicPr>
          <p:nvPr/>
        </p:nvPicPr>
        <p:blipFill>
          <a:blip r:embed="rId4"/>
          <a:stretch>
            <a:fillRect/>
          </a:stretch>
        </p:blipFill>
        <p:spPr>
          <a:xfrm>
            <a:off x="10203656" y="1888927"/>
            <a:ext cx="555427" cy="555427"/>
          </a:xfrm>
          <a:prstGeom prst="rect">
            <a:avLst/>
          </a:prstGeom>
        </p:spPr>
      </p:pic>
      <p:sp>
        <p:nvSpPr>
          <p:cNvPr id="15" name="Text 9"/>
          <p:cNvSpPr/>
          <p:nvPr/>
        </p:nvSpPr>
        <p:spPr>
          <a:xfrm>
            <a:off x="10203656" y="2666524"/>
            <a:ext cx="2388751" cy="694373"/>
          </a:xfrm>
          <a:prstGeom prst="rect">
            <a:avLst/>
          </a:prstGeom>
          <a:noFill/>
        </p:spPr>
        <p:txBody>
          <a:bodyPr wrap="square" rtlCol="0" anchor="t"/>
          <a:lstStyle/>
          <a:p>
            <a:pPr marL="0" indent="0" algn="l">
              <a:lnSpc>
                <a:spcPts val="2735"/>
              </a:lnSpc>
              <a:buNone/>
            </a:pPr>
            <a:r>
              <a:rPr lang="en-US" sz="2185" dirty="0">
                <a:solidFill>
                  <a:srgbClr val="60A9FF"/>
                </a:solidFill>
                <a:latin typeface="Roboto Slab" pitchFamily="34" charset="0"/>
                <a:ea typeface="Roboto Slab" pitchFamily="34" charset="-122"/>
                <a:cs typeface="Roboto Slab" pitchFamily="34" charset="-120"/>
              </a:rPr>
              <a:t>Community Engagement</a:t>
            </a:r>
            <a:endParaRPr lang="en-US" sz="2185" dirty="0"/>
          </a:p>
        </p:txBody>
      </p:sp>
      <p:sp>
        <p:nvSpPr>
          <p:cNvPr id="16" name="Text 10"/>
          <p:cNvSpPr/>
          <p:nvPr/>
        </p:nvSpPr>
        <p:spPr>
          <a:xfrm>
            <a:off x="10203656" y="3494127"/>
            <a:ext cx="2388751" cy="3665815"/>
          </a:xfrm>
          <a:prstGeom prst="rect">
            <a:avLst/>
          </a:prstGeom>
          <a:noFill/>
        </p:spPr>
        <p:txBody>
          <a:bodyPr wrap="square" rtlCol="0" anchor="t"/>
          <a:lstStyle/>
          <a:p>
            <a:pPr marL="0" indent="0" algn="l">
              <a:lnSpc>
                <a:spcPts val="2625"/>
              </a:lnSpc>
              <a:buNone/>
            </a:pPr>
            <a:r>
              <a:rPr lang="en-US" sz="1750" dirty="0">
                <a:solidFill>
                  <a:srgbClr val="D6E5EF"/>
                </a:solidFill>
                <a:latin typeface="Roboto" pitchFamily="34" charset="0"/>
                <a:ea typeface="Roboto" pitchFamily="34" charset="-122"/>
                <a:cs typeface="Roboto" pitchFamily="34" charset="-120"/>
              </a:rPr>
              <a:t>Engaging with local communities, especially marginalized groups, to understand their specific digital needs and tailoring literacy programs accordingly can enhance the effectiveness and impact of these initiatives.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p:spPr>
      </p:sp>
      <p:sp>
        <p:nvSpPr>
          <p:cNvPr id="3" name="Shape 1"/>
          <p:cNvSpPr/>
          <p:nvPr/>
        </p:nvSpPr>
        <p:spPr>
          <a:xfrm>
            <a:off x="0" y="0"/>
            <a:ext cx="14630400" cy="8241983"/>
          </a:xfrm>
          <a:prstGeom prst="rect">
            <a:avLst/>
          </a:prstGeom>
          <a:solidFill>
            <a:srgbClr val="202733"/>
          </a:solidFill>
        </p:spPr>
      </p:sp>
      <p:sp>
        <p:nvSpPr>
          <p:cNvPr id="4" name="Text 2"/>
          <p:cNvSpPr/>
          <p:nvPr/>
        </p:nvSpPr>
        <p:spPr>
          <a:xfrm>
            <a:off x="3036332" y="495419"/>
            <a:ext cx="4504015" cy="562927"/>
          </a:xfrm>
          <a:prstGeom prst="rect">
            <a:avLst/>
          </a:prstGeom>
          <a:noFill/>
        </p:spPr>
        <p:txBody>
          <a:bodyPr wrap="none" rtlCol="0" anchor="t"/>
          <a:lstStyle/>
          <a:p>
            <a:pPr marL="0" indent="0">
              <a:lnSpc>
                <a:spcPts val="4435"/>
              </a:lnSpc>
              <a:buNone/>
            </a:pPr>
            <a:r>
              <a:rPr lang="en-US" sz="3545" dirty="0">
                <a:solidFill>
                  <a:srgbClr val="60A9FF"/>
                </a:solidFill>
                <a:latin typeface="Roboto Slab" pitchFamily="34" charset="0"/>
                <a:ea typeface="Roboto Slab" pitchFamily="34" charset="-122"/>
                <a:cs typeface="Roboto Slab" pitchFamily="34" charset="-120"/>
              </a:rPr>
              <a:t>Policy Interventions</a:t>
            </a:r>
            <a:endParaRPr lang="en-US" sz="3545" dirty="0"/>
          </a:p>
        </p:txBody>
      </p:sp>
      <p:sp>
        <p:nvSpPr>
          <p:cNvPr id="5" name="Shape 3"/>
          <p:cNvSpPr/>
          <p:nvPr/>
        </p:nvSpPr>
        <p:spPr>
          <a:xfrm>
            <a:off x="3036332" y="1418630"/>
            <a:ext cx="8557617" cy="1581983"/>
          </a:xfrm>
          <a:prstGeom prst="rect">
            <a:avLst/>
          </a:prstGeom>
          <a:solidFill>
            <a:srgbClr val="12161D"/>
          </a:solidFill>
        </p:spPr>
      </p:sp>
      <p:sp>
        <p:nvSpPr>
          <p:cNvPr id="6" name="Text 4"/>
          <p:cNvSpPr/>
          <p:nvPr/>
        </p:nvSpPr>
        <p:spPr>
          <a:xfrm>
            <a:off x="3216593" y="1534239"/>
            <a:ext cx="3914656" cy="270153"/>
          </a:xfrm>
          <a:prstGeom prst="rect">
            <a:avLst/>
          </a:prstGeom>
          <a:noFill/>
        </p:spPr>
        <p:txBody>
          <a:bodyPr wrap="none" rtlCol="0" anchor="t"/>
          <a:lstStyle/>
          <a:p>
            <a:pPr marL="0" indent="0">
              <a:lnSpc>
                <a:spcPts val="2130"/>
              </a:lnSpc>
              <a:buNone/>
            </a:pPr>
            <a:r>
              <a:rPr lang="en-US" sz="2400" dirty="0">
                <a:solidFill>
                  <a:srgbClr val="D6E5EF"/>
                </a:solidFill>
                <a:latin typeface="Roboto" pitchFamily="34" charset="0"/>
                <a:ea typeface="Roboto" pitchFamily="34" charset="-122"/>
                <a:cs typeface="Roboto" pitchFamily="34" charset="-120"/>
              </a:rPr>
              <a:t>Infrastructure Investments</a:t>
            </a:r>
            <a:endParaRPr lang="en-US" sz="2400" dirty="0"/>
          </a:p>
        </p:txBody>
      </p:sp>
      <p:sp>
        <p:nvSpPr>
          <p:cNvPr id="7" name="Text 5"/>
          <p:cNvSpPr/>
          <p:nvPr/>
        </p:nvSpPr>
        <p:spPr>
          <a:xfrm>
            <a:off x="7499152" y="1534239"/>
            <a:ext cx="3914656" cy="1350764"/>
          </a:xfrm>
          <a:prstGeom prst="rect">
            <a:avLst/>
          </a:prstGeom>
          <a:noFill/>
        </p:spPr>
        <p:txBody>
          <a:bodyPr wrap="square" rtlCol="0" anchor="t"/>
          <a:lstStyle/>
          <a:p>
            <a:pPr marL="0" indent="0">
              <a:lnSpc>
                <a:spcPts val="2130"/>
              </a:lnSpc>
              <a:buNone/>
            </a:pPr>
            <a:r>
              <a:rPr lang="en-US" sz="1600" dirty="0">
                <a:solidFill>
                  <a:srgbClr val="D6E5EF"/>
                </a:solidFill>
                <a:latin typeface="Roboto" pitchFamily="34" charset="0"/>
                <a:ea typeface="Roboto" pitchFamily="34" charset="-122"/>
                <a:cs typeface="Roboto" pitchFamily="34" charset="-120"/>
              </a:rPr>
              <a:t>Governments should prioritize investments in expanding digital infrastructure, such as broadband networks and public access points, to ensure equitable access to technology across all regions.</a:t>
            </a:r>
            <a:endParaRPr lang="en-US" sz="1600" dirty="0"/>
          </a:p>
        </p:txBody>
      </p:sp>
      <p:sp>
        <p:nvSpPr>
          <p:cNvPr id="8" name="Text 6"/>
          <p:cNvSpPr/>
          <p:nvPr/>
        </p:nvSpPr>
        <p:spPr>
          <a:xfrm>
            <a:off x="3216593" y="3116223"/>
            <a:ext cx="3914656" cy="270153"/>
          </a:xfrm>
          <a:prstGeom prst="rect">
            <a:avLst/>
          </a:prstGeom>
          <a:noFill/>
        </p:spPr>
        <p:txBody>
          <a:bodyPr wrap="none" rtlCol="0" anchor="t"/>
          <a:lstStyle/>
          <a:p>
            <a:pPr marL="0" indent="0">
              <a:lnSpc>
                <a:spcPts val="2130"/>
              </a:lnSpc>
              <a:buNone/>
            </a:pPr>
            <a:r>
              <a:rPr lang="en-US" sz="2000" dirty="0">
                <a:solidFill>
                  <a:srgbClr val="D6E5EF"/>
                </a:solidFill>
                <a:latin typeface="Roboto" pitchFamily="34" charset="0"/>
                <a:ea typeface="Roboto" pitchFamily="34" charset="-122"/>
                <a:cs typeface="Roboto" pitchFamily="34" charset="-120"/>
              </a:rPr>
              <a:t>Digital Literacy Initiatives</a:t>
            </a:r>
            <a:endParaRPr lang="en-US" sz="2000" dirty="0"/>
          </a:p>
        </p:txBody>
      </p:sp>
      <p:sp>
        <p:nvSpPr>
          <p:cNvPr id="9" name="Text 7"/>
          <p:cNvSpPr/>
          <p:nvPr/>
        </p:nvSpPr>
        <p:spPr>
          <a:xfrm>
            <a:off x="7499152" y="3116223"/>
            <a:ext cx="3914656" cy="1350764"/>
          </a:xfrm>
          <a:prstGeom prst="rect">
            <a:avLst/>
          </a:prstGeom>
          <a:noFill/>
        </p:spPr>
        <p:txBody>
          <a:bodyPr wrap="square" rtlCol="0" anchor="t"/>
          <a:lstStyle/>
          <a:p>
            <a:pPr marL="0" indent="0">
              <a:lnSpc>
                <a:spcPts val="2130"/>
              </a:lnSpc>
              <a:buNone/>
            </a:pPr>
            <a:r>
              <a:rPr lang="en-US" sz="1600" dirty="0">
                <a:solidFill>
                  <a:srgbClr val="D6E5EF"/>
                </a:solidFill>
                <a:latin typeface="Roboto" pitchFamily="34" charset="0"/>
                <a:ea typeface="Roboto" pitchFamily="34" charset="-122"/>
                <a:cs typeface="Roboto" pitchFamily="34" charset="-120"/>
              </a:rPr>
              <a:t>Policymakers should support the development and implementation of comprehensive digital literacy programs, targeting underserved communities and providing the necessary skills and training.</a:t>
            </a:r>
            <a:endParaRPr lang="en-US" sz="1600" dirty="0"/>
          </a:p>
        </p:txBody>
      </p:sp>
      <p:sp>
        <p:nvSpPr>
          <p:cNvPr id="10" name="Shape 8"/>
          <p:cNvSpPr/>
          <p:nvPr/>
        </p:nvSpPr>
        <p:spPr>
          <a:xfrm>
            <a:off x="3036332" y="4582597"/>
            <a:ext cx="8557617" cy="1581983"/>
          </a:xfrm>
          <a:prstGeom prst="rect">
            <a:avLst/>
          </a:prstGeom>
          <a:solidFill>
            <a:srgbClr val="12161D"/>
          </a:solidFill>
        </p:spPr>
      </p:sp>
      <p:sp>
        <p:nvSpPr>
          <p:cNvPr id="11" name="Text 9"/>
          <p:cNvSpPr/>
          <p:nvPr/>
        </p:nvSpPr>
        <p:spPr>
          <a:xfrm>
            <a:off x="3216593" y="4698206"/>
            <a:ext cx="3914656" cy="270153"/>
          </a:xfrm>
          <a:prstGeom prst="rect">
            <a:avLst/>
          </a:prstGeom>
          <a:noFill/>
        </p:spPr>
        <p:txBody>
          <a:bodyPr wrap="none" rtlCol="0" anchor="t"/>
          <a:lstStyle/>
          <a:p>
            <a:pPr marL="0" indent="0">
              <a:lnSpc>
                <a:spcPts val="2130"/>
              </a:lnSpc>
              <a:buNone/>
            </a:pPr>
            <a:r>
              <a:rPr lang="en-US" sz="2000" dirty="0">
                <a:solidFill>
                  <a:srgbClr val="D6E5EF"/>
                </a:solidFill>
                <a:latin typeface="Roboto" pitchFamily="34" charset="0"/>
                <a:ea typeface="Roboto" pitchFamily="34" charset="-122"/>
                <a:cs typeface="Roboto" pitchFamily="34" charset="-120"/>
              </a:rPr>
              <a:t>Subsidies and Incentives</a:t>
            </a:r>
            <a:endParaRPr lang="en-US" sz="2000" dirty="0"/>
          </a:p>
        </p:txBody>
      </p:sp>
      <p:sp>
        <p:nvSpPr>
          <p:cNvPr id="12" name="Text 10"/>
          <p:cNvSpPr/>
          <p:nvPr/>
        </p:nvSpPr>
        <p:spPr>
          <a:xfrm>
            <a:off x="7499152" y="4698206"/>
            <a:ext cx="3914656" cy="1350764"/>
          </a:xfrm>
          <a:prstGeom prst="rect">
            <a:avLst/>
          </a:prstGeom>
          <a:noFill/>
        </p:spPr>
        <p:txBody>
          <a:bodyPr wrap="square" rtlCol="0" anchor="t"/>
          <a:lstStyle/>
          <a:p>
            <a:pPr marL="0" indent="0">
              <a:lnSpc>
                <a:spcPts val="2130"/>
              </a:lnSpc>
              <a:buNone/>
            </a:pPr>
            <a:r>
              <a:rPr lang="en-US" sz="1420" dirty="0">
                <a:solidFill>
                  <a:srgbClr val="D6E5EF"/>
                </a:solidFill>
                <a:latin typeface="Roboto" pitchFamily="34" charset="0"/>
                <a:ea typeface="Roboto" pitchFamily="34" charset="-122"/>
                <a:cs typeface="Roboto" pitchFamily="34" charset="-120"/>
              </a:rPr>
              <a:t>Governments can introduce subsidy schemes and tax incentives to make digital devices and internet services more affordable and accessible, particularly for low-income households and marginalized communities.</a:t>
            </a:r>
            <a:endParaRPr lang="en-US" sz="1420" dirty="0"/>
          </a:p>
        </p:txBody>
      </p:sp>
      <p:sp>
        <p:nvSpPr>
          <p:cNvPr id="13" name="Text 11"/>
          <p:cNvSpPr/>
          <p:nvPr/>
        </p:nvSpPr>
        <p:spPr>
          <a:xfrm>
            <a:off x="3216593" y="6280190"/>
            <a:ext cx="3914656" cy="270153"/>
          </a:xfrm>
          <a:prstGeom prst="rect">
            <a:avLst/>
          </a:prstGeom>
          <a:noFill/>
        </p:spPr>
        <p:txBody>
          <a:bodyPr wrap="none" rtlCol="0" anchor="t"/>
          <a:lstStyle/>
          <a:p>
            <a:pPr marL="0" indent="0">
              <a:lnSpc>
                <a:spcPts val="2130"/>
              </a:lnSpc>
              <a:buNone/>
            </a:pPr>
            <a:r>
              <a:rPr lang="en-US" sz="2000" dirty="0">
                <a:solidFill>
                  <a:srgbClr val="D6E5EF"/>
                </a:solidFill>
                <a:latin typeface="Roboto" pitchFamily="34" charset="0"/>
                <a:ea typeface="Roboto" pitchFamily="34" charset="-122"/>
                <a:cs typeface="Roboto" pitchFamily="34" charset="-120"/>
              </a:rPr>
              <a:t>Regulatory Frameworks</a:t>
            </a:r>
            <a:endParaRPr lang="en-US" sz="2000" dirty="0"/>
          </a:p>
        </p:txBody>
      </p:sp>
      <p:sp>
        <p:nvSpPr>
          <p:cNvPr id="14" name="Text 12"/>
          <p:cNvSpPr/>
          <p:nvPr/>
        </p:nvSpPr>
        <p:spPr>
          <a:xfrm>
            <a:off x="7499152" y="6280190"/>
            <a:ext cx="3914656" cy="1350764"/>
          </a:xfrm>
          <a:prstGeom prst="rect">
            <a:avLst/>
          </a:prstGeom>
          <a:noFill/>
        </p:spPr>
        <p:txBody>
          <a:bodyPr wrap="square" rtlCol="0" anchor="t"/>
          <a:lstStyle/>
          <a:p>
            <a:pPr marL="0" indent="0">
              <a:lnSpc>
                <a:spcPts val="2130"/>
              </a:lnSpc>
              <a:buNone/>
            </a:pPr>
            <a:r>
              <a:rPr lang="en-US" sz="1600" dirty="0">
                <a:solidFill>
                  <a:srgbClr val="D6E5EF"/>
                </a:solidFill>
                <a:latin typeface="Roboto" pitchFamily="34" charset="0"/>
                <a:ea typeface="Roboto" pitchFamily="34" charset="-122"/>
                <a:cs typeface="Roboto" pitchFamily="34" charset="-120"/>
              </a:rPr>
              <a:t>Establishing regulatory frameworks that promote universal service obligations, net neutrality, and data privacy can help ensure that the digital landscape remains inclusive and equitable for all citizens.</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p:spPr>
      </p:sp>
      <p:sp>
        <p:nvSpPr>
          <p:cNvPr id="3" name="Shape 1"/>
          <p:cNvSpPr/>
          <p:nvPr/>
        </p:nvSpPr>
        <p:spPr>
          <a:xfrm>
            <a:off x="0" y="0"/>
            <a:ext cx="14630400" cy="8229600"/>
          </a:xfrm>
          <a:prstGeom prst="rect">
            <a:avLst/>
          </a:prstGeom>
          <a:solidFill>
            <a:srgbClr val="202733"/>
          </a:solidFill>
        </p:spPr>
      </p:sp>
      <p:sp>
        <p:nvSpPr>
          <p:cNvPr id="4" name="Text 2"/>
          <p:cNvSpPr/>
          <p:nvPr/>
        </p:nvSpPr>
        <p:spPr>
          <a:xfrm>
            <a:off x="2037993" y="765453"/>
            <a:ext cx="9979343" cy="694373"/>
          </a:xfrm>
          <a:prstGeom prst="rect">
            <a:avLst/>
          </a:prstGeom>
          <a:noFill/>
        </p:spPr>
        <p:txBody>
          <a:bodyPr wrap="none" rtlCol="0" anchor="t"/>
          <a:lstStyle/>
          <a:p>
            <a:pPr marL="0" indent="0">
              <a:lnSpc>
                <a:spcPts val="5470"/>
              </a:lnSpc>
              <a:buNone/>
            </a:pPr>
            <a:r>
              <a:rPr lang="en-US" sz="4375" dirty="0">
                <a:solidFill>
                  <a:srgbClr val="60A9FF"/>
                </a:solidFill>
                <a:latin typeface="Roboto Slab" pitchFamily="34" charset="0"/>
                <a:ea typeface="Roboto Slab" pitchFamily="34" charset="-122"/>
                <a:cs typeface="Roboto Slab" pitchFamily="34" charset="-120"/>
              </a:rPr>
              <a:t>Successful Digital Inclusion Programs</a:t>
            </a:r>
            <a:endParaRPr lang="en-US" sz="4375" dirty="0"/>
          </a:p>
        </p:txBody>
      </p:sp>
      <p:sp>
        <p:nvSpPr>
          <p:cNvPr id="5" name="Text 3"/>
          <p:cNvSpPr/>
          <p:nvPr/>
        </p:nvSpPr>
        <p:spPr>
          <a:xfrm>
            <a:off x="2037993" y="2015252"/>
            <a:ext cx="2777490" cy="347186"/>
          </a:xfrm>
          <a:prstGeom prst="rect">
            <a:avLst/>
          </a:prstGeom>
          <a:noFill/>
        </p:spPr>
        <p:txBody>
          <a:bodyPr wrap="none" rtlCol="0" anchor="t"/>
          <a:lstStyle/>
          <a:p>
            <a:pPr marL="0" indent="0">
              <a:lnSpc>
                <a:spcPts val="2735"/>
              </a:lnSpc>
              <a:buNone/>
            </a:pPr>
            <a:r>
              <a:rPr lang="en-US" sz="2185" dirty="0">
                <a:solidFill>
                  <a:srgbClr val="60A9FF"/>
                </a:solidFill>
                <a:latin typeface="Roboto Slab" pitchFamily="34" charset="0"/>
                <a:ea typeface="Roboto Slab" pitchFamily="34" charset="-122"/>
                <a:cs typeface="Roboto Slab" pitchFamily="34" charset="-120"/>
              </a:rPr>
              <a:t>M-PESA in Kenya</a:t>
            </a:r>
            <a:endParaRPr lang="en-US" sz="2185" dirty="0"/>
          </a:p>
        </p:txBody>
      </p:sp>
      <p:sp>
        <p:nvSpPr>
          <p:cNvPr id="6" name="Text 4"/>
          <p:cNvSpPr/>
          <p:nvPr/>
        </p:nvSpPr>
        <p:spPr>
          <a:xfrm>
            <a:off x="2037993" y="2584609"/>
            <a:ext cx="3156347" cy="3999071"/>
          </a:xfrm>
          <a:prstGeom prst="rect">
            <a:avLst/>
          </a:prstGeom>
          <a:noFill/>
        </p:spPr>
        <p:txBody>
          <a:bodyPr wrap="square" rtlCol="0" anchor="t"/>
          <a:lstStyle/>
          <a:p>
            <a:pPr marL="0" indent="0">
              <a:lnSpc>
                <a:spcPts val="2625"/>
              </a:lnSpc>
              <a:buNone/>
            </a:pPr>
            <a:r>
              <a:rPr lang="en-US" sz="1750" dirty="0">
                <a:solidFill>
                  <a:srgbClr val="D6E5EF"/>
                </a:solidFill>
                <a:latin typeface="Roboto" pitchFamily="34" charset="0"/>
                <a:ea typeface="Roboto" pitchFamily="34" charset="-122"/>
                <a:cs typeface="Roboto" pitchFamily="34" charset="-120"/>
              </a:rPr>
              <a:t>M-PESA, a mobile money transfer service launched in Kenya, has revolutionized financial inclusion by providing access to digital banking and payment solutions for individuals without traditional bank accounts. This innovative platform has empowered millions of Kenyans, particularly in rural areas, to participate in the digital economy.</a:t>
            </a:r>
            <a:endParaRPr lang="en-US" sz="1750" dirty="0"/>
          </a:p>
        </p:txBody>
      </p:sp>
      <p:sp>
        <p:nvSpPr>
          <p:cNvPr id="7" name="Text 5"/>
          <p:cNvSpPr/>
          <p:nvPr/>
        </p:nvSpPr>
        <p:spPr>
          <a:xfrm>
            <a:off x="5743932" y="2015252"/>
            <a:ext cx="2777490" cy="347186"/>
          </a:xfrm>
          <a:prstGeom prst="rect">
            <a:avLst/>
          </a:prstGeom>
          <a:noFill/>
        </p:spPr>
        <p:txBody>
          <a:bodyPr wrap="none" rtlCol="0" anchor="t"/>
          <a:lstStyle/>
          <a:p>
            <a:pPr marL="0" indent="0">
              <a:lnSpc>
                <a:spcPts val="2735"/>
              </a:lnSpc>
              <a:buNone/>
            </a:pPr>
            <a:r>
              <a:rPr lang="en-US" sz="2185" dirty="0">
                <a:solidFill>
                  <a:srgbClr val="60A9FF"/>
                </a:solidFill>
                <a:latin typeface="Roboto Slab" pitchFamily="34" charset="0"/>
                <a:ea typeface="Roboto Slab" pitchFamily="34" charset="-122"/>
                <a:cs typeface="Roboto Slab" pitchFamily="34" charset="-120"/>
              </a:rPr>
              <a:t>E-Learning Jamaica</a:t>
            </a:r>
            <a:endParaRPr lang="en-US" sz="2185" dirty="0"/>
          </a:p>
        </p:txBody>
      </p:sp>
      <p:sp>
        <p:nvSpPr>
          <p:cNvPr id="8" name="Text 6"/>
          <p:cNvSpPr/>
          <p:nvPr/>
        </p:nvSpPr>
        <p:spPr>
          <a:xfrm>
            <a:off x="5743932" y="2584609"/>
            <a:ext cx="3156347" cy="3665815"/>
          </a:xfrm>
          <a:prstGeom prst="rect">
            <a:avLst/>
          </a:prstGeom>
          <a:noFill/>
        </p:spPr>
        <p:txBody>
          <a:bodyPr wrap="square" rtlCol="0" anchor="t"/>
          <a:lstStyle/>
          <a:p>
            <a:pPr marL="0" indent="0">
              <a:lnSpc>
                <a:spcPts val="2625"/>
              </a:lnSpc>
              <a:buNone/>
            </a:pPr>
            <a:r>
              <a:rPr lang="en-US" sz="1750" dirty="0">
                <a:solidFill>
                  <a:srgbClr val="D6E5EF"/>
                </a:solidFill>
                <a:latin typeface="Roboto" pitchFamily="34" charset="0"/>
                <a:ea typeface="Roboto" pitchFamily="34" charset="-122"/>
                <a:cs typeface="Roboto" pitchFamily="34" charset="-120"/>
              </a:rPr>
              <a:t>The E-Learning Jamaica initiative aims to improve digital literacy and access to educational resources for students across the country. Through the distribution of devices, the development of digital content, and teacher training programs, the project has helped bridge the digital divide in the education sector.</a:t>
            </a:r>
            <a:endParaRPr lang="en-US" sz="1750" dirty="0"/>
          </a:p>
        </p:txBody>
      </p:sp>
      <p:sp>
        <p:nvSpPr>
          <p:cNvPr id="9" name="Text 7"/>
          <p:cNvSpPr/>
          <p:nvPr/>
        </p:nvSpPr>
        <p:spPr>
          <a:xfrm>
            <a:off x="9449872" y="2015252"/>
            <a:ext cx="3156347" cy="694373"/>
          </a:xfrm>
          <a:prstGeom prst="rect">
            <a:avLst/>
          </a:prstGeom>
          <a:noFill/>
        </p:spPr>
        <p:txBody>
          <a:bodyPr wrap="square" rtlCol="0" anchor="t"/>
          <a:lstStyle/>
          <a:p>
            <a:pPr marL="0" indent="0">
              <a:lnSpc>
                <a:spcPts val="2735"/>
              </a:lnSpc>
              <a:buNone/>
            </a:pPr>
            <a:r>
              <a:rPr lang="en-US" sz="2185" dirty="0">
                <a:solidFill>
                  <a:srgbClr val="60A9FF"/>
                </a:solidFill>
                <a:latin typeface="Roboto Slab" pitchFamily="34" charset="0"/>
                <a:ea typeface="Roboto Slab" pitchFamily="34" charset="-122"/>
                <a:cs typeface="Roboto Slab" pitchFamily="34" charset="-120"/>
              </a:rPr>
              <a:t>Digital Inclusion in Singapore</a:t>
            </a:r>
            <a:endParaRPr lang="en-US" sz="2185" dirty="0"/>
          </a:p>
        </p:txBody>
      </p:sp>
      <p:sp>
        <p:nvSpPr>
          <p:cNvPr id="10" name="Text 8"/>
          <p:cNvSpPr/>
          <p:nvPr/>
        </p:nvSpPr>
        <p:spPr>
          <a:xfrm>
            <a:off x="9449872" y="2931795"/>
            <a:ext cx="3156347" cy="4332327"/>
          </a:xfrm>
          <a:prstGeom prst="rect">
            <a:avLst/>
          </a:prstGeom>
          <a:noFill/>
        </p:spPr>
        <p:txBody>
          <a:bodyPr wrap="square" rtlCol="0" anchor="t"/>
          <a:lstStyle/>
          <a:p>
            <a:pPr marL="0" indent="0">
              <a:lnSpc>
                <a:spcPts val="2625"/>
              </a:lnSpc>
              <a:buNone/>
            </a:pPr>
            <a:r>
              <a:rPr lang="en-US" sz="1750" dirty="0">
                <a:solidFill>
                  <a:srgbClr val="D6E5EF"/>
                </a:solidFill>
                <a:latin typeface="Roboto" pitchFamily="34" charset="0"/>
                <a:ea typeface="Roboto" pitchFamily="34" charset="-122"/>
                <a:cs typeface="Roboto" pitchFamily="34" charset="-120"/>
              </a:rPr>
              <a:t>Singapore's comprehensive digital inclusion strategy, which includes initiatives such as the NEU PC Plus program and the Digital Readiness Blueprint, has effectively reduced barriers to technology access and digital literacy. These efforts have empowered individuals, families, and communities to participate in the digital landscape and benefit from the opportunities it presents.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9056</Words>
  <Application>WPS Presentation</Application>
  <PresentationFormat>On-screen Show (16:9)</PresentationFormat>
  <Paragraphs>144</Paragraphs>
  <Slides>10</Slides>
  <Notes>10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10</vt:i4>
      </vt:variant>
    </vt:vector>
  </HeadingPairs>
  <TitlesOfParts>
    <vt:vector size="26" baseType="lpstr">
      <vt:lpstr>Arial</vt:lpstr>
      <vt:lpstr>SimSun</vt:lpstr>
      <vt:lpstr>Wingdings</vt:lpstr>
      <vt:lpstr>Roboto Slab</vt:lpstr>
      <vt:lpstr>Segoe Print</vt:lpstr>
      <vt:lpstr>Roboto Slab</vt:lpstr>
      <vt:lpstr>Roboto Slab</vt:lpstr>
      <vt:lpstr>Roboto</vt:lpstr>
      <vt:lpstr>Roboto</vt:lpstr>
      <vt:lpstr>Roboto</vt:lpstr>
      <vt:lpstr>Calibri</vt:lpstr>
      <vt:lpstr>Times New Roman</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John</cp:lastModifiedBy>
  <cp:revision>2</cp:revision>
  <dcterms:created xsi:type="dcterms:W3CDTF">2024-06-06T13:38:00Z</dcterms:created>
  <dcterms:modified xsi:type="dcterms:W3CDTF">2024-06-06T13:59:27Z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A5861A69208046EF85B65FA3FC3D598E_12</vt:lpwstr>
  </property>
  <property fmtid="{D5CDD505-2E9C-101B-9397-08002B2CF9AE}" pid="3" name="KSOProductBuildVer">
    <vt:lpwstr>1033-12.2.0.16909</vt:lpwstr>
  </property>
</Properties>
</file>